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344" r:id="rId3"/>
    <p:sldId id="347" r:id="rId4"/>
    <p:sldId id="371" r:id="rId5"/>
    <p:sldId id="345" r:id="rId6"/>
    <p:sldId id="300" r:id="rId7"/>
    <p:sldId id="357" r:id="rId8"/>
    <p:sldId id="361" r:id="rId9"/>
    <p:sldId id="355" r:id="rId10"/>
    <p:sldId id="349" r:id="rId11"/>
    <p:sldId id="363" r:id="rId12"/>
    <p:sldId id="370" r:id="rId13"/>
    <p:sldId id="360" r:id="rId14"/>
    <p:sldId id="364" r:id="rId15"/>
    <p:sldId id="362" r:id="rId16"/>
    <p:sldId id="365" r:id="rId17"/>
    <p:sldId id="337" r:id="rId18"/>
    <p:sldId id="279" r:id="rId19"/>
    <p:sldId id="372" r:id="rId20"/>
    <p:sldId id="319" r:id="rId21"/>
    <p:sldId id="368" r:id="rId22"/>
    <p:sldId id="369" r:id="rId23"/>
    <p:sldId id="348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0746B"/>
    <a:srgbClr val="C3797D"/>
    <a:srgbClr val="C2797D"/>
    <a:srgbClr val="E08C8C"/>
    <a:srgbClr val="F39A96"/>
    <a:srgbClr val="91B73C"/>
    <a:srgbClr val="6BC7CA"/>
    <a:srgbClr val="CD90FB"/>
    <a:srgbClr val="F07A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3296810-A885-4BE3-A3E7-6D5BEEA58F3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72" autoAdjust="0"/>
    <p:restoredTop sz="73676" autoAdjust="0"/>
  </p:normalViewPr>
  <p:slideViewPr>
    <p:cSldViewPr snapToGrid="0" showGuides="1">
      <p:cViewPr varScale="1">
        <p:scale>
          <a:sx n="82" d="100"/>
          <a:sy n="82" d="100"/>
        </p:scale>
        <p:origin x="1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1E0C90-1D4B-4894-A52F-6A61A87821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C6E43D-3065-44B8-88CF-754AF46FCB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6A32-BF80-4EEB-9349-9686B10A492B}" type="datetimeFigureOut">
              <a:rPr lang="ru-RU" smtClean="0"/>
              <a:t>24.05.2019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C3A23-7175-4E59-B38B-B4E81F5213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F400A4-4A42-4A50-BC86-D7DA38EF2AE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42A9F-EB4A-4976-901B-F47991B5E15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79072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jp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A9E41-F7BA-42D1-923E-C3B58F2FDEC1}" type="datetimeFigureOut">
              <a:rPr lang="ru-RU" smtClean="0"/>
              <a:t>24.05.2019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AC6CC0-914F-4A6F-B8FE-1137B7ABBBE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5645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5341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51900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1205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2044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54689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5212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95552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7647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17624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639093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19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7175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11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11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81673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20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51332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20303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183990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730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11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11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7439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9876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11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11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6929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4202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8120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8238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C6CC0-914F-4A6F-B8FE-1137B7ABBBE0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0418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A9E66CD-99CC-45B1-A15D-3626A61608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F15D4B3-A0CD-4C14-BB5E-CB9859BD8A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64480" y="1746127"/>
            <a:ext cx="1463040" cy="98755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29233-8E4C-4046-85BB-5166B8A7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52538"/>
            <a:ext cx="11274552" cy="1348720"/>
          </a:xfrm>
          <a:solidFill>
            <a:schemeClr val="bg1">
              <a:alpha val="60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55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507DE-4CA5-4E76-8450-4125151EB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28730"/>
            <a:ext cx="11274552" cy="1772070"/>
          </a:xfrm>
          <a:solidFill>
            <a:schemeClr val="accent1">
              <a:alpha val="30000"/>
            </a:schemeClr>
          </a:solidFill>
        </p:spPr>
        <p:txBody>
          <a:bodyPr tIns="252000" rIns="90000" anchor="t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603644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s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A4D017-0A70-4D48-AAEC-419979E1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4596-3085-4BB2-8F53-0564AA69708A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BBC7E7-6231-47E3-8EF5-B6940485E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F16B4-2B81-4254-9C13-836431B5E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01015CF-499A-4BBE-9753-C58924478363}"/>
              </a:ext>
            </a:extLst>
          </p:cNvPr>
          <p:cNvSpPr/>
          <p:nvPr userDrawn="1"/>
        </p:nvSpPr>
        <p:spPr>
          <a:xfrm>
            <a:off x="1810787" y="2541781"/>
            <a:ext cx="2322576" cy="2322576"/>
          </a:xfrm>
          <a:prstGeom prst="ellipse">
            <a:avLst/>
          </a:pr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>
                  <a:lumMod val="75000"/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25F4982-38CF-44F1-8F23-63FB784DDB3F}"/>
              </a:ext>
            </a:extLst>
          </p:cNvPr>
          <p:cNvSpPr/>
          <p:nvPr userDrawn="1"/>
        </p:nvSpPr>
        <p:spPr>
          <a:xfrm>
            <a:off x="3997452" y="2200193"/>
            <a:ext cx="3008376" cy="3008376"/>
          </a:xfrm>
          <a:prstGeom prst="ellipse">
            <a:avLst/>
          </a:prstGeom>
          <a:gradFill>
            <a:gsLst>
              <a:gs pos="100000">
                <a:schemeClr val="bg2">
                  <a:lumMod val="75000"/>
                  <a:alpha val="20000"/>
                </a:schemeClr>
              </a:gs>
              <a:gs pos="0">
                <a:schemeClr val="tx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E9E2742-0CF7-4498-9804-D4E1B556238F}"/>
              </a:ext>
            </a:extLst>
          </p:cNvPr>
          <p:cNvSpPr/>
          <p:nvPr userDrawn="1"/>
        </p:nvSpPr>
        <p:spPr>
          <a:xfrm>
            <a:off x="6869918" y="1978150"/>
            <a:ext cx="3511296" cy="3511296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alpha val="20000"/>
                </a:schemeClr>
              </a:gs>
              <a:gs pos="100000">
                <a:schemeClr val="accent1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6BA84852-3669-4ADB-BADA-A7F54196B2B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073295" y="3071195"/>
            <a:ext cx="1797559" cy="78156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32ADE7C-CB58-4543-8A89-D1BAA23B59E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730075" y="5649340"/>
            <a:ext cx="2484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BEF70025-7AF3-426D-AAE8-5D25E1A5C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65887" y="3909381"/>
            <a:ext cx="1596816" cy="430700"/>
          </a:xfrm>
        </p:spPr>
        <p:txBody>
          <a:bodyPr lIns="36000" tIns="0" rIns="0" bIns="0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</a:lstStyle>
          <a:p>
            <a:pPr lvl="0"/>
            <a:r>
              <a:rPr lang="en-US" dirty="0"/>
              <a:t>Billion</a:t>
            </a:r>
            <a:endParaRPr lang="ru-RU" dirty="0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48A1176-4AC8-4197-8737-21A26EC60370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362457" y="5674484"/>
            <a:ext cx="2484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9E48A353-E825-43A2-9268-3772DF852C93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7383566" y="5656692"/>
            <a:ext cx="2484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289C6559-A412-4545-8BEA-9C8CF0E92D8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02860" y="3068895"/>
            <a:ext cx="1797559" cy="78156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0B7BFF13-EDBB-45CE-97A5-A148A3ACA7A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26786" y="3068895"/>
            <a:ext cx="1797559" cy="78156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4CFD8A3C-72E7-4646-94B5-3D08F2A9B98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703232" y="3917466"/>
            <a:ext cx="1596816" cy="430700"/>
          </a:xfrm>
        </p:spPr>
        <p:txBody>
          <a:bodyPr lIns="36000" tIns="0" rIns="0" bIns="0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</a:lstStyle>
          <a:p>
            <a:pPr lvl="0"/>
            <a:r>
              <a:rPr lang="en-US" dirty="0"/>
              <a:t>Billion</a:t>
            </a:r>
            <a:endParaRPr lang="ru-RU" dirty="0"/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16E9923E-87D9-40DD-9F02-63A0EE936A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27157" y="3917466"/>
            <a:ext cx="1596816" cy="430700"/>
          </a:xfrm>
        </p:spPr>
        <p:txBody>
          <a:bodyPr lIns="36000" tIns="0" rIns="0" bIns="0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</a:lstStyle>
          <a:p>
            <a:pPr lvl="0"/>
            <a:r>
              <a:rPr lang="en-US" dirty="0"/>
              <a:t>Billion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38ED511-212A-DA4E-98FC-496D7B92A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53F5D1F3-7B20-844A-AD7A-66AA1CAC2557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4" y="1377833"/>
            <a:ext cx="9535686" cy="54000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9106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6096000" y="2875541"/>
            <a:ext cx="5653088" cy="272491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4" y="1377833"/>
            <a:ext cx="9535686" cy="909018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0" y="2891583"/>
            <a:ext cx="6096000" cy="2724912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3278541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2" y="3663631"/>
            <a:ext cx="4820533" cy="1618232"/>
          </a:xfrm>
        </p:spPr>
        <p:txBody>
          <a:bodyPr lIns="36000" tIns="0" rIns="0" bIns="0">
            <a:normAutofit/>
          </a:bodyPr>
          <a:lstStyle>
            <a:lvl1pPr marL="171450" indent="-17145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1pPr>
            <a:lvl2pPr marL="628650" indent="-17145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6495790" y="3278541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2E97E9F-0DAA-48F4-90F4-640195EAD7D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495790" y="3663631"/>
            <a:ext cx="4820533" cy="1618232"/>
          </a:xfrm>
        </p:spPr>
        <p:txBody>
          <a:bodyPr lIns="36000" tIns="0" rIns="0" bIns="0">
            <a:normAutofit/>
          </a:bodyPr>
          <a:lstStyle>
            <a:lvl1pPr marL="171450" indent="-17145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1pPr>
            <a:lvl2pPr marL="628650" indent="-17145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18333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AECFA43-CD95-4331-BDD6-DA02FC838900}"/>
              </a:ext>
            </a:extLst>
          </p:cNvPr>
          <p:cNvSpPr/>
          <p:nvPr userDrawn="1"/>
        </p:nvSpPr>
        <p:spPr>
          <a:xfrm>
            <a:off x="0" y="1426745"/>
            <a:ext cx="12192000" cy="498348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20000"/>
                </a:scheme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623"/>
            <a:ext cx="1080000" cy="234000"/>
          </a:xfrm>
        </p:spPr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2" name="Picture Placeholder 11" descr="Competitors logos quadrant">
            <a:extLst>
              <a:ext uri="{FF2B5EF4-FFF2-40B4-BE49-F238E27FC236}">
                <a16:creationId xmlns:a16="http://schemas.microsoft.com/office/drawing/2014/main" id="{AA265DB5-0ACC-4872-94A9-E59194B1A497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271215" y="2800279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dirty="0"/>
              <a:t>Competitor 2</a:t>
            </a:r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3" name="Picture Placeholder 11" descr="Competitors logos quadrant">
            <a:extLst>
              <a:ext uri="{FF2B5EF4-FFF2-40B4-BE49-F238E27FC236}">
                <a16:creationId xmlns:a16="http://schemas.microsoft.com/office/drawing/2014/main" id="{D93F8F87-5281-4F40-82FC-A4B985EAFE8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1366167" y="2237506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dirty="0"/>
              <a:t>Competitor </a:t>
            </a:r>
            <a:r>
              <a:rPr lang="ru-RU" dirty="0"/>
              <a:t>1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4" name="Picture Placeholder 11" descr="Competitors logos quadrant">
            <a:extLst>
              <a:ext uri="{FF2B5EF4-FFF2-40B4-BE49-F238E27FC236}">
                <a16:creationId xmlns:a16="http://schemas.microsoft.com/office/drawing/2014/main" id="{DEEA12AF-CE7B-41C2-8A17-EC693ECF8C3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872684" y="4678392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dirty="0"/>
              <a:t>Competitor </a:t>
            </a:r>
            <a:r>
              <a:rPr lang="ru-RU" dirty="0"/>
              <a:t>3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5" name="Picture Placeholder 11" descr="Competitors logos quadrant">
            <a:extLst>
              <a:ext uri="{FF2B5EF4-FFF2-40B4-BE49-F238E27FC236}">
                <a16:creationId xmlns:a16="http://schemas.microsoft.com/office/drawing/2014/main" id="{5F18F8B8-2496-4093-BFC7-531592943EB3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636591" y="2856931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dirty="0"/>
              <a:t>Competitor </a:t>
            </a:r>
            <a:r>
              <a:rPr lang="ru-RU" dirty="0"/>
              <a:t>4</a:t>
            </a:r>
            <a:endParaRPr lang="en-US" dirty="0"/>
          </a:p>
          <a:p>
            <a:r>
              <a:rPr lang="en-US" dirty="0"/>
              <a:t>Logo</a:t>
            </a:r>
            <a:r>
              <a:rPr lang="ru-RU" dirty="0"/>
              <a:t>я</a:t>
            </a:r>
          </a:p>
        </p:txBody>
      </p:sp>
      <p:sp>
        <p:nvSpPr>
          <p:cNvPr id="28" name="Picture Placeholder 11" descr="Competitors logos quadrant">
            <a:extLst>
              <a:ext uri="{FF2B5EF4-FFF2-40B4-BE49-F238E27FC236}">
                <a16:creationId xmlns:a16="http://schemas.microsoft.com/office/drawing/2014/main" id="{7FA1C20D-8A7C-4FF1-8DFB-ECACC4C2BC63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458028" y="4783318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dirty="0"/>
              <a:t>Competitor </a:t>
            </a:r>
            <a:r>
              <a:rPr lang="ru-RU" dirty="0"/>
              <a:t>5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9" name="Picture Placeholder 11" descr="Competitors logos quadrant">
            <a:extLst>
              <a:ext uri="{FF2B5EF4-FFF2-40B4-BE49-F238E27FC236}">
                <a16:creationId xmlns:a16="http://schemas.microsoft.com/office/drawing/2014/main" id="{62CD1D6A-EBAA-473C-A87B-407D209FA4F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155216" y="4546154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dirty="0"/>
              <a:t>Competitor </a:t>
            </a:r>
            <a:r>
              <a:rPr lang="ru-RU" dirty="0"/>
              <a:t>6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07B05968-4C1C-466A-8E74-060D9E16DA9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36613" y="3922337"/>
            <a:ext cx="2741612" cy="248888"/>
          </a:xfrm>
        </p:spPr>
        <p:txBody>
          <a:bodyPr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More expensive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A0E78D4-0FC2-422B-8A0E-4B77C857682A}"/>
              </a:ext>
            </a:extLst>
          </p:cNvPr>
          <p:cNvCxnSpPr/>
          <p:nvPr userDrawn="1"/>
        </p:nvCxnSpPr>
        <p:spPr>
          <a:xfrm>
            <a:off x="943519" y="3858087"/>
            <a:ext cx="103320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0420273-FFF6-4145-952E-E1EC3C641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162800" y="3876719"/>
            <a:ext cx="38664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Picture Placeholder 14">
            <a:extLst>
              <a:ext uri="{FF2B5EF4-FFF2-40B4-BE49-F238E27FC236}">
                <a16:creationId xmlns:a16="http://schemas.microsoft.com/office/drawing/2014/main" id="{D916D7D1-7F63-4867-9C6C-31228BEAC6C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64329" y="2259757"/>
            <a:ext cx="1463040" cy="987552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43D1C529-2673-461C-AD18-9EDFAA659C0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601699" y="3922337"/>
            <a:ext cx="2741612" cy="248888"/>
          </a:xfrm>
        </p:spPr>
        <p:txBody>
          <a:bodyPr>
            <a:noAutofit/>
          </a:bodyPr>
          <a:lstStyle>
            <a:lvl1pPr marL="0" indent="0" algn="r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Less expensive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5900A478-228D-4DD3-985B-4DF3CC82896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718845" y="5880592"/>
            <a:ext cx="2741612" cy="248888"/>
          </a:xfrm>
        </p:spPr>
        <p:txBody>
          <a:bodyPr>
            <a:noAutofit/>
          </a:bodyPr>
          <a:lstStyle>
            <a:lvl1pPr marL="0" indent="0" algn="ctr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Less convenient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34D00100-49AA-43BE-AF2F-0E9CEC49EAC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731544" y="1640745"/>
            <a:ext cx="2741612" cy="248888"/>
          </a:xfrm>
        </p:spPr>
        <p:txBody>
          <a:bodyPr>
            <a:noAutofit/>
          </a:bodyPr>
          <a:lstStyle>
            <a:lvl1pPr marL="0" indent="0" algn="ctr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More convenient</a:t>
            </a:r>
          </a:p>
        </p:txBody>
      </p:sp>
      <p:sp>
        <p:nvSpPr>
          <p:cNvPr id="21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91233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7975092" y="1805693"/>
            <a:ext cx="3758184" cy="4617720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84F357-0C41-471E-A413-4D42ADE55B12}"/>
              </a:ext>
            </a:extLst>
          </p:cNvPr>
          <p:cNvSpPr/>
          <p:nvPr userDrawn="1"/>
        </p:nvSpPr>
        <p:spPr>
          <a:xfrm>
            <a:off x="458724" y="2582933"/>
            <a:ext cx="3758184" cy="3840480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4216908" y="2171453"/>
            <a:ext cx="3758184" cy="425196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3" y="2954554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3" y="3339644"/>
            <a:ext cx="2992278" cy="334919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D09F31D3-FC19-4A61-A915-5F11C6F7EBD8}"/>
              </a:ext>
            </a:extLst>
          </p:cNvPr>
          <p:cNvSpPr>
            <a:spLocks noGrp="1"/>
          </p:cNvSpPr>
          <p:nvPr>
            <p:ph type="body" idx="27"/>
          </p:nvPr>
        </p:nvSpPr>
        <p:spPr>
          <a:xfrm>
            <a:off x="8356757" y="2078801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6AA97C78-ABC3-4559-8EFA-1F24C3A6E3F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356757" y="2463891"/>
            <a:ext cx="2992278" cy="334919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4594797" y="2512808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2E97E9F-0DAA-48F4-90F4-640195EAD7D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594797" y="2897898"/>
            <a:ext cx="2992278" cy="334919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A49833F3-6413-44EC-8040-14916325170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36613" y="3750523"/>
            <a:ext cx="2992278" cy="2175910"/>
          </a:xfrm>
        </p:spPr>
        <p:txBody>
          <a:bodyPr lIns="36000" tIns="0" rIns="0" bIns="0">
            <a:noAutofit/>
          </a:bodyPr>
          <a:lstStyle>
            <a:lvl1pPr marL="180000" indent="-18000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2438" indent="-28575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452438" indent="-2857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CED92B51-6B31-41E1-908C-1D392F31AA4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356757" y="2874770"/>
            <a:ext cx="2992278" cy="2175910"/>
          </a:xfrm>
        </p:spPr>
        <p:txBody>
          <a:bodyPr lIns="36000" tIns="0" rIns="0" bIns="0">
            <a:noAutofit/>
          </a:bodyPr>
          <a:lstStyle>
            <a:lvl1pPr marL="180000" indent="-18000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180000" indent="-18000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395288" indent="-228600">
              <a:buClr>
                <a:schemeClr val="bg2">
                  <a:lumMod val="40000"/>
                  <a:lumOff val="60000"/>
                </a:schemeClr>
              </a:buClr>
              <a:buSzPct val="100000"/>
              <a:buFont typeface="Wingdings" panose="05000000000000000000" pitchFamily="2" charset="2"/>
              <a:buChar char="§"/>
              <a:defRPr sz="1400"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521B8C30-3AD9-43DC-A76C-342C3CD53A2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594797" y="3308777"/>
            <a:ext cx="2992278" cy="2175910"/>
          </a:xfrm>
        </p:spPr>
        <p:txBody>
          <a:bodyPr lIns="36000" tIns="0" rIns="0" bIns="0">
            <a:noAutofit/>
          </a:bodyPr>
          <a:lstStyle>
            <a:lvl1pPr marL="180000" indent="-18000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339725" indent="-179388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00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7BF6E52A-5DC5-8A44-8397-829FF33C5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CE3B0746-B135-6943-B0F2-D32EF8E8B428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4" y="1377833"/>
            <a:ext cx="9535686" cy="489694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80215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4" y="1377833"/>
            <a:ext cx="9535686" cy="693014"/>
          </a:xfrm>
        </p:spPr>
        <p:txBody>
          <a:bodyPr lIns="36000" tIns="0" rIns="0" bIns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2323804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6495790" y="2323804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14D5FA-EBD7-472E-9864-D76743BAB4DF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836613" y="2811998"/>
            <a:ext cx="4821237" cy="266065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BA129CFA-D87C-494E-9E6D-E317C4D157EB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495086" y="2811998"/>
            <a:ext cx="4821237" cy="266065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604770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20EF9D-83C9-45F8-AAA9-A9768470F99F}"/>
              </a:ext>
            </a:extLst>
          </p:cNvPr>
          <p:cNvSpPr/>
          <p:nvPr userDrawn="1"/>
        </p:nvSpPr>
        <p:spPr>
          <a:xfrm>
            <a:off x="0" y="2230316"/>
            <a:ext cx="12192000" cy="3346704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0000"/>
                </a:schemeClr>
              </a:gs>
              <a:gs pos="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4" y="1377833"/>
            <a:ext cx="9535686" cy="61888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4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4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EEAB0330-0960-495D-9FAC-850DB0CAFFE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6614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1323B59-309B-4779-B127-7711E7D88F1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36614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57E6D8-B21E-4D49-AF8E-C735B517506B}"/>
              </a:ext>
            </a:extLst>
          </p:cNvPr>
          <p:cNvSpPr/>
          <p:nvPr userDrawn="1"/>
        </p:nvSpPr>
        <p:spPr>
          <a:xfrm>
            <a:off x="0" y="3623709"/>
            <a:ext cx="12192000" cy="54864"/>
          </a:xfrm>
          <a:prstGeom prst="rect">
            <a:avLst/>
          </a:prstGeom>
          <a:gradFill>
            <a:gsLst>
              <a:gs pos="100000">
                <a:srgbClr val="6D3B4F"/>
              </a:gs>
              <a:gs pos="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2CECCEB-7C61-48C7-8F81-9ECE7ABA9E67}"/>
              </a:ext>
            </a:extLst>
          </p:cNvPr>
          <p:cNvSpPr/>
          <p:nvPr userDrawn="1"/>
        </p:nvSpPr>
        <p:spPr>
          <a:xfrm>
            <a:off x="852661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397F8095-EAF8-4F5A-B2A6-0476B8D2EAF0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9588108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FB58FA02-066D-4A4D-BFEA-4ABCF3B550B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588108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83A77CFD-3FEF-4E6F-BC4F-8ED7F101103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88108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D6E2C46-79E6-4C33-A9DE-9F0BE9199694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588108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B18DF9D1-5757-4445-9078-38760F447FFE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3024487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993B8732-2AA4-40C3-A4A3-44C5803BDA1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024487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11BFD035-7AF1-47EA-9F1C-AE04879DA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024487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C0720D82-39E2-490D-913A-B6DA31CAC2BD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3024487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8CB98AA-B672-4560-9A4C-F0E472D7D508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5212360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051BF3E5-DBCA-46BD-A139-755813ECCCC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5212360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4E2B5368-5C92-477C-B64A-0B1236EC471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212360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11C29312-F699-465F-96BC-B65A2C3356B5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5212360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D613D924-E33A-4DAE-B253-E9668378EC73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7400234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4C346CE6-85D2-4744-ABBA-4EB5E51EB80F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7400234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0D7E5C35-923C-473E-8BB9-F2F1AB3A2BB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00234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756DD156-6646-433D-ABE8-CB244D53D6C1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7400234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C33C4CE-CEA6-4AC9-B1DB-8224A4517350}"/>
              </a:ext>
            </a:extLst>
          </p:cNvPr>
          <p:cNvSpPr/>
          <p:nvPr userDrawn="1"/>
        </p:nvSpPr>
        <p:spPr>
          <a:xfrm>
            <a:off x="3039908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71AA6E8-880E-404C-8BCA-7949D28E7AF8}"/>
              </a:ext>
            </a:extLst>
          </p:cNvPr>
          <p:cNvSpPr/>
          <p:nvPr userDrawn="1"/>
        </p:nvSpPr>
        <p:spPr>
          <a:xfrm>
            <a:off x="5227155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7D3B90E-8FC3-4B84-A2BB-8862D5EC070B}"/>
              </a:ext>
            </a:extLst>
          </p:cNvPr>
          <p:cNvSpPr/>
          <p:nvPr userDrawn="1"/>
        </p:nvSpPr>
        <p:spPr>
          <a:xfrm>
            <a:off x="7414402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3E9DB54-6797-4300-B6CA-0A9CF186B458}"/>
              </a:ext>
            </a:extLst>
          </p:cNvPr>
          <p:cNvSpPr/>
          <p:nvPr userDrawn="1"/>
        </p:nvSpPr>
        <p:spPr>
          <a:xfrm>
            <a:off x="9601649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45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5320762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614" y="740998"/>
            <a:ext cx="2759105" cy="568800"/>
          </a:xfrm>
        </p:spPr>
        <p:txBody>
          <a:bodyPr lIns="36000" tIns="0" rIns="0" bIns="0">
            <a:noAutofit/>
          </a:bodyPr>
          <a:lstStyle/>
          <a:p>
            <a:r>
              <a:rPr lang="en-US" dirty="0"/>
              <a:t>Title Here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5" y="1377833"/>
            <a:ext cx="2760828" cy="1630062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36EC64A7-7FE6-41B3-B27F-E6B0C0BAA1FD}"/>
              </a:ext>
            </a:extLst>
          </p:cNvPr>
          <p:cNvSpPr>
            <a:spLocks noGrp="1"/>
          </p:cNvSpPr>
          <p:nvPr>
            <p:ph type="tbl" sz="quarter" idx="25"/>
          </p:nvPr>
        </p:nvSpPr>
        <p:spPr>
          <a:xfrm>
            <a:off x="3983038" y="740998"/>
            <a:ext cx="6159583" cy="465063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915746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20EF9D-83C9-45F8-AAA9-A9768470F99F}"/>
              </a:ext>
            </a:extLst>
          </p:cNvPr>
          <p:cNvSpPr/>
          <p:nvPr userDrawn="1"/>
        </p:nvSpPr>
        <p:spPr>
          <a:xfrm>
            <a:off x="0" y="1613512"/>
            <a:ext cx="12192000" cy="27432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20000"/>
                </a:schemeClr>
              </a:gs>
              <a:gs pos="100000">
                <a:schemeClr val="bg2">
                  <a:alpha val="2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B4EFCF-84EC-4420-9A2B-7C028E7505B0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4724400" y="1613512"/>
            <a:ext cx="2743200" cy="2743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2" name="Picture Placeholder 11">
            <a:extLst>
              <a:ext uri="{FF2B5EF4-FFF2-40B4-BE49-F238E27FC236}">
                <a16:creationId xmlns:a16="http://schemas.microsoft.com/office/drawing/2014/main" id="{3C20DBAD-9FE7-4F62-B952-1D72DC8B9A73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1981200" y="1613512"/>
            <a:ext cx="2743200" cy="2743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3" name="Picture Placeholder 11">
            <a:extLst>
              <a:ext uri="{FF2B5EF4-FFF2-40B4-BE49-F238E27FC236}">
                <a16:creationId xmlns:a16="http://schemas.microsoft.com/office/drawing/2014/main" id="{6AE95BF3-594D-4F6F-95D5-18D8A51D5197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7466232" y="1613512"/>
            <a:ext cx="2743200" cy="2743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398800" y="4492967"/>
            <a:ext cx="1908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98800" y="4878058"/>
            <a:ext cx="1908000" cy="234269"/>
          </a:xfrm>
        </p:spPr>
        <p:txBody>
          <a:bodyPr lIns="36000" tIns="0" rIns="0" bIns="0">
            <a:no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1323B59-309B-4779-B127-7711E7D88F1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2398800" y="5138591"/>
            <a:ext cx="1908000" cy="693882"/>
          </a:xfrm>
        </p:spPr>
        <p:txBody>
          <a:bodyPr lIns="36000" tIns="0" rIns="0" bIns="0" anchor="t" anchorCtr="0">
            <a:norm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B18DF9D1-5757-4445-9078-38760F447FFE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5142000" y="4492967"/>
            <a:ext cx="1908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993B8732-2AA4-40C3-A4A3-44C5803BDA1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42000" y="4878058"/>
            <a:ext cx="1908000" cy="234269"/>
          </a:xfrm>
        </p:spPr>
        <p:txBody>
          <a:bodyPr lIns="36000" tIns="0" rIns="0" bIns="0">
            <a:no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C0720D82-39E2-490D-913A-B6DA31CAC2BD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5142000" y="5138591"/>
            <a:ext cx="1908000" cy="693882"/>
          </a:xfrm>
        </p:spPr>
        <p:txBody>
          <a:bodyPr lIns="36000" tIns="0" rIns="0" bIns="0" anchor="t" anchorCtr="0">
            <a:norm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8CB98AA-B672-4560-9A4C-F0E472D7D508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7900579" y="4492967"/>
            <a:ext cx="1908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051BF3E5-DBCA-46BD-A139-755813ECCCC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900579" y="4878058"/>
            <a:ext cx="1908000" cy="234269"/>
          </a:xfrm>
        </p:spPr>
        <p:txBody>
          <a:bodyPr lIns="36000" tIns="0" rIns="0" bIns="0">
            <a:no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11C29312-F699-465F-96BC-B65A2C3356B5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7900579" y="5138591"/>
            <a:ext cx="1908000" cy="693882"/>
          </a:xfrm>
        </p:spPr>
        <p:txBody>
          <a:bodyPr lIns="36000" tIns="0" rIns="0" bIns="0" anchor="t" anchorCtr="0">
            <a:norm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959362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4" y="1377833"/>
            <a:ext cx="9535686" cy="61888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E6BA5EAA-9D1F-41A8-B061-8C18B61C4F6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75465" y="2564315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60E8EB22-EE54-4319-BFD9-B51D4D584A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75465" y="2949406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604DC3-2547-4A5A-8AF8-1051ADC267D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36614" y="2647025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D21D8720-648F-4748-B19E-15B596D77B9F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975465" y="4130482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E31B211B-885A-40F6-A25D-6EDF68FBD3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975465" y="4515573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9" name="Picture Placeholder 11">
            <a:extLst>
              <a:ext uri="{FF2B5EF4-FFF2-40B4-BE49-F238E27FC236}">
                <a16:creationId xmlns:a16="http://schemas.microsoft.com/office/drawing/2014/main" id="{C2F4D19D-CC90-455D-8947-5DCD00EA921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36614" y="4213192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D5CAA23C-172B-4B6C-BB10-4F4DB6CFD19B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532112" y="2564315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873C0A4-108E-4DD1-A604-311D061489D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532112" y="2949406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Picture Placeholder 11">
            <a:extLst>
              <a:ext uri="{FF2B5EF4-FFF2-40B4-BE49-F238E27FC236}">
                <a16:creationId xmlns:a16="http://schemas.microsoft.com/office/drawing/2014/main" id="{FA4996C0-7B37-42C4-BDFF-F0C54D4A88C9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93261" y="2647025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FE2C9DE6-67CA-4E0C-8A51-B7AC8BD5AE98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5532112" y="4130482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54" name="Text Placeholder 11">
            <a:extLst>
              <a:ext uri="{FF2B5EF4-FFF2-40B4-BE49-F238E27FC236}">
                <a16:creationId xmlns:a16="http://schemas.microsoft.com/office/drawing/2014/main" id="{052A6B3A-E7C7-42AC-A91D-7921E2DCA42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532112" y="4515573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5" name="Picture Placeholder 11">
            <a:extLst>
              <a:ext uri="{FF2B5EF4-FFF2-40B4-BE49-F238E27FC236}">
                <a16:creationId xmlns:a16="http://schemas.microsoft.com/office/drawing/2014/main" id="{BDE373C5-22C4-4D2E-B2C9-747EA0C709E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93261" y="4213192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DF658B1C-69F4-44D8-97E9-5536A307168D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088759" y="2564315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57" name="Text Placeholder 11">
            <a:extLst>
              <a:ext uri="{FF2B5EF4-FFF2-40B4-BE49-F238E27FC236}">
                <a16:creationId xmlns:a16="http://schemas.microsoft.com/office/drawing/2014/main" id="{E49F5D3C-52A4-4CF3-9C76-8E7F4AD0674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088759" y="2949406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8" name="Picture Placeholder 11">
            <a:extLst>
              <a:ext uri="{FF2B5EF4-FFF2-40B4-BE49-F238E27FC236}">
                <a16:creationId xmlns:a16="http://schemas.microsoft.com/office/drawing/2014/main" id="{1AEC50E2-8D09-4E52-90BC-C296ED16B937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949908" y="2647025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1A890E15-BFA6-4C98-BF47-CD2501130937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9088759" y="4130482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0" name="Text Placeholder 11">
            <a:extLst>
              <a:ext uri="{FF2B5EF4-FFF2-40B4-BE49-F238E27FC236}">
                <a16:creationId xmlns:a16="http://schemas.microsoft.com/office/drawing/2014/main" id="{65EAB51A-2C46-46D9-9E90-A9C9D9770648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9088759" y="4515573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1" name="Picture Placeholder 11">
            <a:extLst>
              <a:ext uri="{FF2B5EF4-FFF2-40B4-BE49-F238E27FC236}">
                <a16:creationId xmlns:a16="http://schemas.microsoft.com/office/drawing/2014/main" id="{A8E96B85-B153-4EB9-8F26-0E948B5DC17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7949908" y="4213192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987188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6298520" cy="568800"/>
          </a:xfrm>
        </p:spPr>
        <p:txBody>
          <a:bodyPr lIns="3600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5" y="1377833"/>
            <a:ext cx="2497428" cy="1630062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Chart Placeholder 7">
            <a:extLst>
              <a:ext uri="{FF2B5EF4-FFF2-40B4-BE49-F238E27FC236}">
                <a16:creationId xmlns:a16="http://schemas.microsoft.com/office/drawing/2014/main" id="{1E42105A-8901-45BF-9233-D1C9076AA50C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3404384" y="1377832"/>
            <a:ext cx="3730750" cy="3782007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7107B0-5001-4D98-9D90-6DB407B0C99E}"/>
              </a:ext>
            </a:extLst>
          </p:cNvPr>
          <p:cNvSpPr/>
          <p:nvPr userDrawn="1"/>
        </p:nvSpPr>
        <p:spPr>
          <a:xfrm>
            <a:off x="7219540" y="1527734"/>
            <a:ext cx="329184" cy="32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5BAF7D-E84D-4AEA-9267-5A89F2D57394}"/>
              </a:ext>
            </a:extLst>
          </p:cNvPr>
          <p:cNvSpPr/>
          <p:nvPr userDrawn="1"/>
        </p:nvSpPr>
        <p:spPr>
          <a:xfrm>
            <a:off x="9664979" y="1527734"/>
            <a:ext cx="329184" cy="3276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C2C2B5-DF2F-44D9-8AD0-91755942639B}"/>
              </a:ext>
            </a:extLst>
          </p:cNvPr>
          <p:cNvSpPr/>
          <p:nvPr userDrawn="1"/>
        </p:nvSpPr>
        <p:spPr>
          <a:xfrm>
            <a:off x="7219540" y="2784622"/>
            <a:ext cx="329184" cy="327600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0C2358-0880-4DCC-B591-574B77C88AF3}"/>
              </a:ext>
            </a:extLst>
          </p:cNvPr>
          <p:cNvSpPr/>
          <p:nvPr userDrawn="1"/>
        </p:nvSpPr>
        <p:spPr>
          <a:xfrm>
            <a:off x="9664979" y="2784622"/>
            <a:ext cx="329184" cy="3276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17B18BE-4EA4-4304-9B25-9AFC3F1868EC}"/>
              </a:ext>
            </a:extLst>
          </p:cNvPr>
          <p:cNvSpPr/>
          <p:nvPr userDrawn="1"/>
        </p:nvSpPr>
        <p:spPr>
          <a:xfrm>
            <a:off x="7219540" y="4041509"/>
            <a:ext cx="329184" cy="327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40C470-7D62-4550-AD27-E5BE738863B2}"/>
              </a:ext>
            </a:extLst>
          </p:cNvPr>
          <p:cNvSpPr/>
          <p:nvPr userDrawn="1"/>
        </p:nvSpPr>
        <p:spPr>
          <a:xfrm>
            <a:off x="9664979" y="4041509"/>
            <a:ext cx="329184" cy="3276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BD8106-14EB-4162-8957-82C7E455BE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230599" y="1868634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FE4100F4-A1CC-43D0-96D1-E78EC88BAC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0599" y="2253725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Category Description</a:t>
            </a:r>
            <a:endParaRPr lang="ru-RU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4F231A8-6423-4204-8A45-BD1BAAD2C15D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7230599" y="313283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130B9E51-E0C5-4A35-BEE4-403EC90B94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30599" y="351793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Category Description</a:t>
            </a:r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D5BEF9D2-60F1-4384-BF4C-DCE3EDF0F3A5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7230599" y="438240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7F998711-69B2-43A8-A7D8-E7A288289C3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30599" y="476750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Category Description</a:t>
            </a:r>
            <a:endParaRPr lang="ru-RU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7B47401-961F-4A4C-8D84-D03D8A8BE7FB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9664979" y="1868634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948BF1-3892-42AB-AEF7-4A687A9AE9F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64979" y="2253725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Category Description</a:t>
            </a:r>
            <a:endParaRPr lang="ru-RU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9C37FED-20A3-48CB-B63E-181FBBF8F3C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9664979" y="313283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32AD82-37DD-4D41-8921-3CBF761FEB0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664979" y="351793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Category Description</a:t>
            </a:r>
            <a:endParaRPr lang="ru-RU" dirty="0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3D98E47-00B1-412D-9DBB-62ACC0398C8B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664979" y="438240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31" name="Text Placeholder 11">
            <a:extLst>
              <a:ext uri="{FF2B5EF4-FFF2-40B4-BE49-F238E27FC236}">
                <a16:creationId xmlns:a16="http://schemas.microsoft.com/office/drawing/2014/main" id="{A753B197-EDD7-45BA-A120-4C3343A3FC5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664979" y="476750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Category Description</a:t>
            </a:r>
            <a:endParaRPr lang="ru-RU" dirty="0"/>
          </a:p>
        </p:txBody>
      </p:sp>
      <p:sp>
        <p:nvSpPr>
          <p:cNvPr id="3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970545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387">
          <p15:clr>
            <a:srgbClr val="FBAE40"/>
          </p15:clr>
        </p15:guide>
        <p15:guide id="2" pos="279">
          <p15:clr>
            <a:srgbClr val="FBAE40"/>
          </p15:clr>
        </p15:guide>
        <p15:guide id="3" pos="712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2115">
          <p15:clr>
            <a:srgbClr val="FBAE40"/>
          </p15:clr>
        </p15:guide>
        <p15:guide id="6" orient="horz" pos="45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41B7CDEE-2644-4D36-95CB-1F92049E7F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4DF168AC-530C-4094-8F5F-FCF3FFDC1E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7903" y="4991383"/>
            <a:ext cx="1463040" cy="98755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373CC7F-8644-430C-90D9-B903ED9F61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8788" y="2028825"/>
            <a:ext cx="4727575" cy="728663"/>
          </a:xfrm>
          <a:solidFill>
            <a:schemeClr val="accent1">
              <a:alpha val="60000"/>
            </a:schemeClr>
          </a:solidFill>
        </p:spPr>
        <p:txBody>
          <a:bodyPr lIns="396000" anchor="ctr" anchorCtr="0"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64B737A3-9F6C-4989-B51B-07BDDD38F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788" y="2754601"/>
            <a:ext cx="4726800" cy="1861200"/>
          </a:xfrm>
          <a:solidFill>
            <a:schemeClr val="bg1">
              <a:alpha val="50000"/>
            </a:schemeClr>
          </a:solidFill>
        </p:spPr>
        <p:txBody>
          <a:bodyPr lIns="396000" tIns="0" rIns="0" bIns="0">
            <a:noAutofit/>
          </a:bodyPr>
          <a:lstStyle>
            <a:lvl1pPr>
              <a:lnSpc>
                <a:spcPct val="85000"/>
              </a:lnSpc>
              <a:defRPr sz="55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5308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55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27" y="1331139"/>
            <a:ext cx="4584212" cy="1107114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0127" y="2545450"/>
            <a:ext cx="4584212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0128" y="3300065"/>
            <a:ext cx="4584212" cy="1745768"/>
          </a:xfrm>
        </p:spPr>
        <p:txBody>
          <a:bodyPr lIns="36000" tIns="0" rIns="0" bIns="0">
            <a:noAutofit/>
          </a:bodyPr>
          <a:lstStyle>
            <a:lvl1pPr marL="216000" indent="-216000">
              <a:spcBef>
                <a:spcPts val="600"/>
              </a:spcBef>
              <a:buClr>
                <a:schemeClr val="tx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39803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A9E66CD-99CC-45B1-A15D-3626A61608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F15D4B3-A0CD-4C14-BB5E-CB9859BD8A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64480" y="1746127"/>
            <a:ext cx="1463040" cy="98755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29233-8E4C-4046-85BB-5166B8A7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52538"/>
            <a:ext cx="11274552" cy="1348720"/>
          </a:xfrm>
          <a:solidFill>
            <a:schemeClr val="bg1">
              <a:alpha val="60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550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507DE-4CA5-4E76-8450-4125151EB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01258"/>
            <a:ext cx="11274552" cy="1799542"/>
          </a:xfrm>
          <a:solidFill>
            <a:schemeClr val="tx1">
              <a:alpha val="90000"/>
            </a:schemeClr>
          </a:solidFill>
        </p:spPr>
        <p:txBody>
          <a:bodyPr tIns="252000" anchor="t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06F64230-8502-4625-8B46-5660458931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26767" y="5400675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/>
              <a:t>Email:</a:t>
            </a:r>
            <a:endParaRPr lang="ru-RU" dirty="0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1B08C5A6-5B1B-4D50-A772-24B26B7B80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34879" y="5695950"/>
            <a:ext cx="3384000" cy="28050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r>
              <a:rPr lang="en-US" dirty="0" err="1"/>
              <a:t>victoria@fabrikam.com</a:t>
            </a:r>
            <a:endParaRPr lang="ru-RU" dirty="0"/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5C49BB1D-A8D4-4E41-8A43-F84FDE9EE6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12303" y="5400284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/>
              <a:t>Phone:</a:t>
            </a:r>
            <a:endParaRPr lang="ru-RU" dirty="0"/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DD82CF91-0C32-4E77-9CBF-A777B27493C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62415" y="5695559"/>
            <a:ext cx="2700000" cy="28050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404-555-0115</a:t>
            </a:r>
            <a:endParaRPr lang="ru-RU" dirty="0"/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EF7B6245-3D6D-418F-83D6-C8DE0293CC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56571" y="5400284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/>
              <a:t>Website:</a:t>
            </a:r>
            <a:endParaRPr lang="ru-RU" dirty="0"/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9410B445-6FE4-4773-A905-61A2C5C69B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36683" y="5695559"/>
            <a:ext cx="3240000" cy="28050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www.fabrikam.com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11623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99E0FDC-7174-4CCC-8759-832F13BB97E3}"/>
              </a:ext>
            </a:extLst>
          </p:cNvPr>
          <p:cNvSpPr/>
          <p:nvPr userDrawn="1"/>
        </p:nvSpPr>
        <p:spPr>
          <a:xfrm>
            <a:off x="6120456" y="2371154"/>
            <a:ext cx="5165454" cy="149047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C8867A-E08C-4237-858A-8806988D6BFB}"/>
              </a:ext>
            </a:extLst>
          </p:cNvPr>
          <p:cNvSpPr/>
          <p:nvPr userDrawn="1"/>
        </p:nvSpPr>
        <p:spPr>
          <a:xfrm>
            <a:off x="906089" y="1804226"/>
            <a:ext cx="5214367" cy="20574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E6BA5EAA-9D1F-41A8-B061-8C18B61C4F6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46857" y="4156047"/>
            <a:ext cx="3276000" cy="385091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60E8EB22-EE54-4319-BFD9-B51D4D584A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46857" y="4541138"/>
            <a:ext cx="3276000" cy="1036067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604DC3-2547-4A5A-8AF8-1051ADC267D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08006" y="4238758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D5CAA23C-172B-4B6C-BB10-4F4DB6CFD19B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7259308" y="4156047"/>
            <a:ext cx="3276000" cy="334919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873C0A4-108E-4DD1-A604-311D061489D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259308" y="4541138"/>
            <a:ext cx="3276000" cy="1036067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Picture Placeholder 11">
            <a:extLst>
              <a:ext uri="{FF2B5EF4-FFF2-40B4-BE49-F238E27FC236}">
                <a16:creationId xmlns:a16="http://schemas.microsoft.com/office/drawing/2014/main" id="{FA4996C0-7B37-42C4-BDFF-F0C54D4A88C9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20457" y="4238758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0601F736-3A21-4DC5-AFCA-F1729A2547A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299280" y="2177705"/>
            <a:ext cx="4403527" cy="1315520"/>
          </a:xfrm>
        </p:spPr>
        <p:txBody>
          <a:bodyPr lIns="3600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600"/>
              </a:spcBef>
              <a:buClr>
                <a:schemeClr val="bg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96A341BE-3657-48DB-B26D-8D13FDC44D0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67060" y="2740330"/>
            <a:ext cx="4425658" cy="752895"/>
          </a:xfrm>
        </p:spPr>
        <p:txBody>
          <a:bodyPr lIns="3600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accent1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600"/>
              </a:spcBef>
              <a:buClr>
                <a:schemeClr val="accent1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462973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387">
          <p15:clr>
            <a:srgbClr val="FBAE40"/>
          </p15:clr>
        </p15:guide>
        <p15:guide id="2" pos="279">
          <p15:clr>
            <a:srgbClr val="FBAE40"/>
          </p15:clr>
        </p15:guide>
        <p15:guide id="3" pos="712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2115">
          <p15:clr>
            <a:srgbClr val="FBAE40"/>
          </p15:clr>
        </p15:guide>
        <p15:guide id="6" pos="384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0127" y="691751"/>
            <a:ext cx="4584212" cy="540001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 Here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0127" y="1326250"/>
            <a:ext cx="4584212" cy="1353312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0128" y="2893665"/>
            <a:ext cx="4584212" cy="1538635"/>
          </a:xfrm>
        </p:spPr>
        <p:txBody>
          <a:bodyPr lIns="3600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5E90A1C-4042-4F0F-BBF6-19CE0BDB72BB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846601" y="4579181"/>
            <a:ext cx="4584212" cy="1097719"/>
          </a:xfrm>
        </p:spPr>
        <p:txBody>
          <a:bodyPr lIns="36000" tIns="0" rIns="0" bIns="0">
            <a:normAutofit/>
          </a:bodyPr>
          <a:lstStyle>
            <a:lvl1pPr marL="171450" indent="-171450">
              <a:spcBef>
                <a:spcPts val="600"/>
              </a:spcBef>
              <a:buClr>
                <a:schemeClr val="tx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31576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28" userDrawn="1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ith Capy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47D0000-7C67-41EE-B43F-AE22457B36AB}"/>
              </a:ext>
            </a:extLst>
          </p:cNvPr>
          <p:cNvSpPr/>
          <p:nvPr userDrawn="1"/>
        </p:nvSpPr>
        <p:spPr>
          <a:xfrm>
            <a:off x="0" y="1737360"/>
            <a:ext cx="5047488" cy="5120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742867"/>
            <a:ext cx="3232108" cy="566931"/>
          </a:xfrm>
        </p:spPr>
        <p:txBody>
          <a:bodyPr lIns="36000" tIns="0" rIns="0" bIns="0"/>
          <a:lstStyle/>
          <a:p>
            <a:r>
              <a:rPr lang="en-US" dirty="0"/>
              <a:t>Title Here</a:t>
            </a:r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BFFEB-7D66-4958-8CB8-D2B18C6A5A9B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19B118-F379-4011-B1CF-E685CC09FA3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118253" y="3022847"/>
            <a:ext cx="375726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F59DFEB-5DA9-4E64-84A0-3FAA80806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18253" y="3390381"/>
            <a:ext cx="3757265" cy="696037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F842B3BB-CE92-4AEA-A2FF-5EEC732A4EF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18253" y="2373098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8514664-8AD0-4DF7-8C6F-12FFA6BEA7B2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4097124" y="867177"/>
            <a:ext cx="5699305" cy="117496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B535E35-8075-4558-BA3A-C9DFB4FCA5B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040340" y="2277360"/>
            <a:ext cx="2029968" cy="3533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E1A0053-EF84-446F-850C-6AC8FF9CCEDF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6118253" y="5004312"/>
            <a:ext cx="375726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1534A936-14F3-4AEF-8CAD-03D91D568F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18254" y="5371846"/>
            <a:ext cx="3757266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A88BEF2F-BB04-4330-BC4B-2912B69653B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118253" y="4354563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7276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29233-8E4C-4046-85BB-5166B8A7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52538"/>
            <a:ext cx="11274552" cy="1348720"/>
          </a:xfrm>
          <a:solidFill>
            <a:schemeClr val="bg1">
              <a:alpha val="60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55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507DE-4CA5-4E76-8450-4125151EB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28730"/>
            <a:ext cx="11274552" cy="1772070"/>
          </a:xfrm>
          <a:solidFill>
            <a:schemeClr val="accent1">
              <a:alpha val="30000"/>
            </a:schemeClr>
          </a:solidFill>
        </p:spPr>
        <p:txBody>
          <a:bodyPr tIns="252000" rIns="90000" anchor="t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7987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C2DEF1B-00D0-44E1-8603-CE979D2C4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788" y="2028826"/>
            <a:ext cx="4726800" cy="725776"/>
          </a:xfrm>
          <a:solidFill>
            <a:schemeClr val="accent1">
              <a:alpha val="60000"/>
            </a:schemeClr>
          </a:solidFill>
        </p:spPr>
        <p:txBody>
          <a:bodyPr vert="horz" lIns="396000" tIns="45720" rIns="91440" bIns="45720" rtlCol="0" anchor="ctr" anchorCtr="0">
            <a:noAutofit/>
          </a:bodyPr>
          <a:lstStyle>
            <a:lvl1pPr marL="0" indent="0"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/>
              <a:t>Edit Master text styles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64B737A3-9F6C-4989-B51B-07BDDD38F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788" y="2754601"/>
            <a:ext cx="4726800" cy="1861200"/>
          </a:xfrm>
          <a:solidFill>
            <a:schemeClr val="bg1">
              <a:alpha val="50000"/>
            </a:schemeClr>
          </a:solidFill>
        </p:spPr>
        <p:txBody>
          <a:bodyPr lIns="396000" tIns="0" rIns="0" bIns="0">
            <a:noAutofit/>
          </a:bodyPr>
          <a:lstStyle>
            <a:lvl1pPr>
              <a:lnSpc>
                <a:spcPct val="85000"/>
              </a:lnSpc>
              <a:defRPr sz="55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16801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55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1479DD-CE43-4425-B485-C8F1C7547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939"/>
            <a:ext cx="10515600" cy="3874709"/>
          </a:xfrm>
        </p:spPr>
        <p:txBody>
          <a:bodyPr>
            <a:normAutofit/>
          </a:bodyPr>
          <a:lstStyle>
            <a:lvl1pPr marL="228600" indent="-228600">
              <a:buClr>
                <a:schemeClr val="tx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2000"/>
            </a:lvl1pPr>
            <a:lvl2pPr marL="6858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800"/>
            </a:lvl2pPr>
            <a:lvl3pPr marL="11430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600"/>
            </a:lvl3pPr>
            <a:lvl4pPr marL="16002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400"/>
            </a:lvl4pPr>
            <a:lvl5pPr marL="20574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6601203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597938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6495790" y="1597938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14D5FA-EBD7-472E-9864-D76743BAB4DF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836613" y="2055043"/>
            <a:ext cx="4821237" cy="3417605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BA129CFA-D87C-494E-9E6D-E317C4D157EB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495086" y="2055043"/>
            <a:ext cx="4821237" cy="3417605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59889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6096000" y="1838558"/>
            <a:ext cx="5653088" cy="3761895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0" y="1838558"/>
            <a:ext cx="6096000" cy="3761895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400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E84782-CEED-4A74-8650-9CC907EA7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66173"/>
            <a:ext cx="4817357" cy="338901"/>
          </a:xfrm>
        </p:spPr>
        <p:txBody>
          <a:bodyPr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342900" lvl="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4442761-B05F-4E61-83C8-DA8019B093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14467"/>
            <a:ext cx="4817357" cy="2667396"/>
          </a:xfrm>
        </p:spPr>
        <p:txBody>
          <a:bodyPr>
            <a:normAutofit/>
          </a:bodyPr>
          <a:lstStyle>
            <a:lvl1pPr marL="228600" indent="-228600">
              <a:buClr>
                <a:schemeClr val="tx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1pPr>
            <a:lvl2pPr marL="685800" indent="-228600">
              <a:buClr>
                <a:schemeClr val="tx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75CE59E-BBF8-4A23-A2D4-859D2A375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5790" y="2166173"/>
            <a:ext cx="4859598" cy="338902"/>
          </a:xfrm>
        </p:spPr>
        <p:txBody>
          <a:bodyPr vert="horz" lIns="91440" tIns="45720" rIns="91440" bIns="45720" rtlCol="0" anchor="ctr" anchorCtr="0">
            <a:noAutofit/>
          </a:bodyPr>
          <a:lstStyle>
            <a:lvl1pPr marL="0" indent="0">
              <a:buNone/>
              <a:defRPr lang="en-US" sz="2200" b="1">
                <a:latin typeface="+mj-lt"/>
              </a:defRPr>
            </a:lvl1pPr>
          </a:lstStyle>
          <a:p>
            <a:pPr marL="228600" lvl="0" indent="-228600"/>
            <a:r>
              <a:rPr lang="en-US"/>
              <a:t>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E8F94DDD-6A48-4E09-A419-FAF3E395A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5790" y="2614467"/>
            <a:ext cx="4859598" cy="2667396"/>
          </a:xfrm>
        </p:spPr>
        <p:txBody>
          <a:bodyPr>
            <a:normAutofit/>
          </a:bodyPr>
          <a:lstStyle>
            <a:lvl1pPr marL="228600" indent="-228600">
              <a:buClr>
                <a:schemeClr val="bg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1pPr>
            <a:lvl2pPr marL="685800" indent="-228600">
              <a:buClr>
                <a:schemeClr val="bg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32081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460" y="3521159"/>
            <a:ext cx="2642616" cy="1041316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1460" y="4669674"/>
            <a:ext cx="2642616" cy="10413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78B1225C-A326-43F6-99D9-A073D5261568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871830" y="4669674"/>
            <a:ext cx="6275470" cy="10413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8724" y="457200"/>
            <a:ext cx="11274552" cy="2971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C7490E-08AD-4189-8849-3BD35E900B8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83175" y="838066"/>
            <a:ext cx="786384" cy="521208"/>
          </a:xfrm>
          <a:ln>
            <a:solidFill>
              <a:schemeClr val="accent5"/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836445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78B1225C-A326-43F6-99D9-A073D5261568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0DF9619-89F0-4C89-BF3C-FB75431C0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8148" y="622349"/>
            <a:ext cx="7835705" cy="112461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00283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18110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04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595AFC1-BF2C-4C83-B474-7121F9C0B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199"/>
            <a:ext cx="5653088" cy="5403851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0127" y="691751"/>
            <a:ext cx="4584212" cy="540001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 Here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ECAA0F2-C20F-4289-BFB8-9BC2C65A8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26250"/>
            <a:ext cx="4574551" cy="4484150"/>
          </a:xfrm>
        </p:spPr>
        <p:txBody>
          <a:bodyPr vert="horz" lIns="36000" tIns="0" rIns="0" bIns="0" rtlCol="0">
            <a:normAutofit/>
          </a:bodyPr>
          <a:lstStyle>
            <a:lvl1pPr marL="0" indent="0">
              <a:buNone/>
              <a:defRPr lang="en-US" sz="1800">
                <a:solidFill>
                  <a:schemeClr val="tx2"/>
                </a:solidFill>
              </a:defRPr>
            </a:lvl1pPr>
          </a:lstStyle>
          <a:p>
            <a:pPr marL="228600" lvl="0" indent="-22860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500659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28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DA9C29-DD8E-4518-B4D3-44806885A5F9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A FOOADDTER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D46F9B8-64BA-45E5-845E-CA6696C25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4975" y="742867"/>
            <a:ext cx="7402050" cy="566931"/>
          </a:xfrm>
        </p:spPr>
        <p:txBody>
          <a:bodyPr lIns="36000" tIns="0" rIns="0" bIns="0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704937D3-320F-475C-B607-8D8AE31FF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58724" y="2277980"/>
            <a:ext cx="11290364" cy="4122820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8404903-B722-4F8B-94E9-F478DB3A75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94975" y="1377834"/>
            <a:ext cx="7402050" cy="540000"/>
          </a:xfrm>
        </p:spPr>
        <p:txBody>
          <a:bodyPr vert="horz" lIns="36000" tIns="0" rIns="0" bIns="0" rtlCol="0">
            <a:normAutofit/>
          </a:bodyPr>
          <a:lstStyle>
            <a:lvl1pPr marL="0" indent="0" algn="ctr">
              <a:buNone/>
              <a:defRPr lang="en-US" sz="1800">
                <a:solidFill>
                  <a:schemeClr val="tx2"/>
                </a:solidFill>
              </a:defRPr>
            </a:lvl1pPr>
          </a:lstStyle>
          <a:p>
            <a:pPr marL="228600" lvl="0" indent="-228600" algn="ctr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77286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9C1590D-4639-4494-A37B-A15E7114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867"/>
            <a:ext cx="9037320" cy="566931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40C1F5F-4B50-4906-83E6-9A2F1CB1F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8161" y="2982416"/>
            <a:ext cx="1645920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72EC0A4-5E0C-44C7-B8BF-100C17934C9D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399426" y="1924687"/>
            <a:ext cx="2469965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09E18E3-2E11-4B74-AF2C-001F81DE3F24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611286" y="2982416"/>
            <a:ext cx="1389888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Picture Placeholder 12">
            <a:extLst>
              <a:ext uri="{FF2B5EF4-FFF2-40B4-BE49-F238E27FC236}">
                <a16:creationId xmlns:a16="http://schemas.microsoft.com/office/drawing/2014/main" id="{D61E6447-2CC7-47A3-8681-4133CCCB54D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694" y="360541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AD91B82-5EEF-4712-A699-B8302B6558DD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514673" y="360541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7FAEB2B-6A01-4C63-ACA3-03B6E2919E8A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55269" y="2982416"/>
            <a:ext cx="2113508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9680D39-3D54-40CF-ABCB-BA448F099B30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509170" y="1924687"/>
            <a:ext cx="1622417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E81CA5F1-31CE-4D4C-A27D-2B342ECD994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61249" y="3605411"/>
            <a:ext cx="2048256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C3544C3-FDC7-4C8F-A615-9529597C549D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915161" y="2982416"/>
            <a:ext cx="2197045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7691DC2D-3064-4822-9D2D-80D59EA85EBB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469062" y="1924687"/>
            <a:ext cx="1622417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130FD286-B22E-4EEB-8B67-4CE7BF2FBA8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921141" y="3605411"/>
            <a:ext cx="1280160" cy="896112"/>
          </a:xfrm>
          <a:ln>
            <a:solidFill>
              <a:schemeClr val="accent5"/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EDCAE751-A04A-4A9B-8EE4-3E1B64E955F3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888266" y="4704396"/>
            <a:ext cx="2223939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1FD07BB-52C2-4F52-A969-6778D844E8D4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874713" y="5838788"/>
            <a:ext cx="8993089" cy="365122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2E1D5C74-7DD8-44F1-8142-1961D0C932B3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55269" y="4704395"/>
            <a:ext cx="2048256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9A6D3509-A776-4654-B6B2-F528C9FE78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200" y="1951635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BCA4A1CD-2E82-40FA-88EC-3D9F238493C2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27665" y="1927715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76CA787-1443-453E-A0C1-A9391E1B647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88266" y="1931188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68271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55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ictur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27" y="1436915"/>
            <a:ext cx="4584212" cy="1001338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0127" y="2545450"/>
            <a:ext cx="4584212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0128" y="3300065"/>
            <a:ext cx="4584212" cy="1745768"/>
          </a:xfrm>
        </p:spPr>
        <p:txBody>
          <a:bodyPr lIns="36000" tIns="0" rIns="0" bIns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C7490E-08AD-4189-8849-3BD35E900B8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84897" y="805589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961137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ictur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26213" y="2264012"/>
            <a:ext cx="4584212" cy="540000"/>
          </a:xfrm>
        </p:spPr>
        <p:txBody>
          <a:bodyPr lIns="36000" tIns="0" rIns="0" bIns="0"/>
          <a:lstStyle/>
          <a:p>
            <a:r>
              <a:rPr lang="en-US" dirty="0"/>
              <a:t>Click to edit title style</a:t>
            </a:r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/>
          <a:lstStyle/>
          <a:p>
            <a:fld id="{23D0A551-48C9-48F6-BF4E-DE641842128B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5" name="Picture Placeholder 7">
            <a:extLst>
              <a:ext uri="{FF2B5EF4-FFF2-40B4-BE49-F238E27FC236}">
                <a16:creationId xmlns:a16="http://schemas.microsoft.com/office/drawing/2014/main" id="{CD3882F6-C786-40F3-902A-6D4D2E6ED78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4854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1100B10F-F811-4557-88AB-52E9E7FE0378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726213" y="2990573"/>
            <a:ext cx="4584212" cy="2467690"/>
          </a:xfrm>
        </p:spPr>
        <p:txBody>
          <a:bodyPr lIns="36000" tIns="0" rIns="0" bIns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992851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867"/>
            <a:ext cx="9037320" cy="566931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D31C4-8140-4486-8E32-7EA32B162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2950868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0A551-48C9-48F6-BF4E-DE641842128B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01E1CE2-D1DE-4252-B61A-6630E4C2CA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2" y="3322311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19B118-F379-4011-B1CF-E685CC09FA38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486746" y="2950868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F59DFEB-5DA9-4E64-84A0-3FAA80806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86746" y="3318403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6F4EC4F-5660-46EA-97AC-4F2DD125B48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6612" y="2284186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F842B3BB-CE92-4AEA-A2FF-5EEC732A4EF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86746" y="2284186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797EA708-3A77-4F99-A2EA-0333462ED1F9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836612" y="4654845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7207F0C-C876-4E0B-B625-1FDCC3DE6B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6612" y="5026287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D53F1E4-6C15-48EA-8342-A2127473F132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486746" y="4654845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F3CFD351-584A-4587-BC54-F35254DC7E2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86746" y="5022379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Picture Placeholder 15">
            <a:extLst>
              <a:ext uri="{FF2B5EF4-FFF2-40B4-BE49-F238E27FC236}">
                <a16:creationId xmlns:a16="http://schemas.microsoft.com/office/drawing/2014/main" id="{1303F657-7B5B-4B28-8EAA-386438351FB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6612" y="3988163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1" name="Picture Placeholder 15">
            <a:extLst>
              <a:ext uri="{FF2B5EF4-FFF2-40B4-BE49-F238E27FC236}">
                <a16:creationId xmlns:a16="http://schemas.microsoft.com/office/drawing/2014/main" id="{F994D41E-0FC7-48BC-98E8-C6B199A7B04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486746" y="3988163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8514664-8AD0-4DF7-8C6F-12FFA6BEA7B2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8200" y="1377833"/>
            <a:ext cx="9037320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834853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and Two Tex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DE44FD2-4D01-4152-92DA-14AD1463CC94}"/>
              </a:ext>
            </a:extLst>
          </p:cNvPr>
          <p:cNvSpPr/>
          <p:nvPr userDrawn="1"/>
        </p:nvSpPr>
        <p:spPr>
          <a:xfrm>
            <a:off x="879144" y="2301657"/>
            <a:ext cx="5257799" cy="4374516"/>
          </a:xfrm>
          <a:prstGeom prst="rect">
            <a:avLst/>
          </a:prstGeom>
          <a:blipFill>
            <a:blip r:embed="rId2"/>
            <a:srcRect/>
            <a:stretch>
              <a:fillRect l="-2654" t="-2825" r="2654" b="-101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867"/>
            <a:ext cx="9037320" cy="566931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BFFEB-7D66-4958-8CB8-D2B18C6A5A9B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19B118-F379-4011-B1CF-E685CC09FA3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86746" y="3718884"/>
            <a:ext cx="20895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F59DFEB-5DA9-4E64-84A0-3FAA80806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86747" y="4086418"/>
            <a:ext cx="1783080" cy="12710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F842B3BB-CE92-4AEA-A2FF-5EEC732A4EF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86746" y="3069135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8514664-8AD0-4DF7-8C6F-12FFA6BEA7B2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8200" y="1377833"/>
            <a:ext cx="9037320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B535E35-8075-4558-BA3A-C9DFB4FCA5B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61177" y="2461528"/>
            <a:ext cx="4555067" cy="25908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E1A0053-EF84-446F-850C-6AC8FF9CCEDF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9098279" y="3718884"/>
            <a:ext cx="20895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1534A936-14F3-4AEF-8CAD-03D91D568F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098280" y="4086418"/>
            <a:ext cx="1783080" cy="12710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A88BEF2F-BB04-4330-BC4B-2912B69653B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098279" y="3069135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65674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7975232" y="2875541"/>
            <a:ext cx="3758184" cy="354787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4" y="1377833"/>
            <a:ext cx="9535686" cy="54000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84F357-0C41-471E-A413-4D42ADE55B12}"/>
              </a:ext>
            </a:extLst>
          </p:cNvPr>
          <p:cNvSpPr/>
          <p:nvPr userDrawn="1"/>
        </p:nvSpPr>
        <p:spPr>
          <a:xfrm>
            <a:off x="458724" y="2852928"/>
            <a:ext cx="3758184" cy="354787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4216908" y="2395728"/>
            <a:ext cx="3758184" cy="446227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63C66F5D-DEC7-40DB-ACC1-70F67F4C9F4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086" y="3012360"/>
            <a:ext cx="1266825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3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3" y="4433657"/>
            <a:ext cx="2992278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78844A59-978B-47C0-B59A-F529FA41BF1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58230" y="3012360"/>
            <a:ext cx="1266825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D09F31D3-FC19-4A61-A915-5F11C6F7EBD8}"/>
              </a:ext>
            </a:extLst>
          </p:cNvPr>
          <p:cNvSpPr>
            <a:spLocks noGrp="1"/>
          </p:cNvSpPr>
          <p:nvPr>
            <p:ph type="body" idx="27"/>
          </p:nvPr>
        </p:nvSpPr>
        <p:spPr>
          <a:xfrm>
            <a:off x="8356757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6AA97C78-ABC3-4559-8EFA-1F24C3A6E3F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356757" y="4433657"/>
            <a:ext cx="2992278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92A70C67-E4B2-45C8-BD5F-DF3679B00C8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96270" y="3012360"/>
            <a:ext cx="1266825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4594797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2E97E9F-0DAA-48F4-90F4-640195EAD7D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594797" y="4433657"/>
            <a:ext cx="2992278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41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0B3BF-9C89-4723-AE4C-8AC5E6572CE2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3A2111-9E77-40EF-86DB-0DCF4279EE04}"/>
              </a:ext>
            </a:extLst>
          </p:cNvPr>
          <p:cNvSpPr/>
          <p:nvPr userDrawn="1"/>
        </p:nvSpPr>
        <p:spPr>
          <a:xfrm>
            <a:off x="442913" y="2238229"/>
            <a:ext cx="11749087" cy="1538525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0000"/>
                </a:schemeClr>
              </a:gs>
              <a:gs pos="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36614" y="1377833"/>
            <a:ext cx="9535686" cy="54000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BB9AC69A-F349-47A4-BC2D-27B0A751446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74713" y="2623018"/>
            <a:ext cx="2992278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AC4E2DC-6DA0-4F8B-846F-A0B6430B2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3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87794B2-6DF5-42E5-A435-F8FADACBCF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3" y="4433657"/>
            <a:ext cx="4893566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FC6F434-B720-414A-A92B-EFFC947E69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01650" y="2616710"/>
            <a:ext cx="2992278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DDDFEB1-7872-4940-890E-713981F69C4B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6501650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9F54982B-78F2-4014-A84C-F25539C6DC8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501650" y="4433657"/>
            <a:ext cx="4853737" cy="1376965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2532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1909F8-4C72-41AE-A265-A2B21B72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C406D-18BA-41D1-9AE4-5455C4F8F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08778-B918-4CC2-ACB0-052809B793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65399" y="5810623"/>
            <a:ext cx="1080000" cy="234000"/>
          </a:xfrm>
          <a:prstGeom prst="rect">
            <a:avLst/>
          </a:prstGeom>
        </p:spPr>
        <p:txBody>
          <a:bodyPr vert="horz" lIns="91440" tIns="0" rIns="0" bIns="0" rtlCol="0" anchor="b" anchorCtr="0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3435D83B-8639-4535-9E2A-6F2776DA544B}" type="datetime1">
              <a:rPr lang="en-US" smtClean="0"/>
              <a:t>5/24/19</a:t>
            </a:fld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98005-9236-461C-A055-9B9AB0DDFC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0599" y="6057923"/>
            <a:ext cx="4114800" cy="234000"/>
          </a:xfrm>
          <a:prstGeom prst="rect">
            <a:avLst/>
          </a:prstGeom>
        </p:spPr>
        <p:txBody>
          <a:bodyPr vert="horz" lIns="91440" tIns="0" rIns="0" bIns="0" rtlCol="0" anchor="t" anchorCtr="0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0050C-14A2-4A8D-A783-08B8265C7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1478" y="6057923"/>
            <a:ext cx="394063" cy="234000"/>
          </a:xfrm>
          <a:prstGeom prst="rect">
            <a:avLst/>
          </a:prstGeom>
        </p:spPr>
        <p:txBody>
          <a:bodyPr vert="horz" lIns="90000" tIns="0" rIns="0" bIns="0" rtlCol="0" anchor="t" anchorCtr="0"/>
          <a:lstStyle>
            <a:lvl1pPr algn="ctr">
              <a:defRPr sz="1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CE5352E-9B9F-4EDC-8769-7FA3D3F814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533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3" r:id="rId5"/>
    <p:sldLayoutId id="2147483669" r:id="rId6"/>
    <p:sldLayoutId id="2147483662" r:id="rId7"/>
    <p:sldLayoutId id="2147483667" r:id="rId8"/>
    <p:sldLayoutId id="2147483668" r:id="rId9"/>
    <p:sldLayoutId id="2147483654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2" r:id="rId22"/>
    <p:sldLayoutId id="2147483683" r:id="rId23"/>
    <p:sldLayoutId id="2147483684" r:id="rId24"/>
    <p:sldLayoutId id="2147483687" r:id="rId25"/>
    <p:sldLayoutId id="2147483688" r:id="rId26"/>
    <p:sldLayoutId id="2147483696" r:id="rId27"/>
    <p:sldLayoutId id="2147483693" r:id="rId28"/>
    <p:sldLayoutId id="2147483692" r:id="rId29"/>
    <p:sldLayoutId id="2147483694" r:id="rId30"/>
    <p:sldLayoutId id="2147483686" r:id="rId31"/>
    <p:sldLayoutId id="2147483695" r:id="rId32"/>
    <p:sldLayoutId id="2147483690" r:id="rId33"/>
    <p:sldLayoutId id="2147483685" r:id="rId3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50" userDrawn="1">
          <p15:clr>
            <a:srgbClr val="F26B43"/>
          </p15:clr>
        </p15:guide>
        <p15:guide id="2" pos="7401" userDrawn="1">
          <p15:clr>
            <a:srgbClr val="F26B43"/>
          </p15:clr>
        </p15:guide>
        <p15:guide id="3" pos="279" userDrawn="1">
          <p15:clr>
            <a:srgbClr val="F26B43"/>
          </p15:clr>
        </p15:guide>
        <p15:guide id="4" pos="551" userDrawn="1">
          <p15:clr>
            <a:srgbClr val="F26B43"/>
          </p15:clr>
        </p15:guide>
        <p15:guide id="5" pos="7129" userDrawn="1">
          <p15:clr>
            <a:srgbClr val="F26B43"/>
          </p15:clr>
        </p15:guide>
        <p15:guide id="6" orient="horz" pos="4042" userDrawn="1">
          <p15:clr>
            <a:srgbClr val="F26B43"/>
          </p15:clr>
        </p15:guide>
        <p15:guide id="7" orient="horz" pos="37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tiff"/><Relationship Id="rId4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tiff"/><Relationship Id="rId5" Type="http://schemas.openxmlformats.org/officeDocument/2006/relationships/image" Target="../media/image4.tiff"/><Relationship Id="rId4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tiff"/><Relationship Id="rId4" Type="http://schemas.openxmlformats.org/officeDocument/2006/relationships/image" Target="../media/image1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B8C119A6-A268-E948-97D9-A6A85E7C3E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32033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9A233A0B-DFFA-7A4A-941A-D753C05D8979}"/>
              </a:ext>
            </a:extLst>
          </p:cNvPr>
          <p:cNvSpPr txBox="1">
            <a:spLocks/>
          </p:cNvSpPr>
          <p:nvPr/>
        </p:nvSpPr>
        <p:spPr>
          <a:xfrm>
            <a:off x="0" y="4941881"/>
            <a:ext cx="12320337" cy="1348720"/>
          </a:xfrm>
          <a:prstGeom prst="rect">
            <a:avLst/>
          </a:prstGeom>
          <a:gradFill flip="none" rotWithShape="1">
            <a:gsLst>
              <a:gs pos="6000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Where is everyone?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08F58B-FB10-6544-9166-FFECEBA30C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257"/>
          <a:stretch/>
        </p:blipFill>
        <p:spPr>
          <a:xfrm>
            <a:off x="2317415" y="0"/>
            <a:ext cx="7525085" cy="460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52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8" y="300357"/>
            <a:ext cx="10428760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the floor</a:t>
            </a: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B41EA4-6811-564C-B960-87CED8D717B3}"/>
              </a:ext>
            </a:extLst>
          </p:cNvPr>
          <p:cNvSpPr txBox="1"/>
          <p:nvPr/>
        </p:nvSpPr>
        <p:spPr>
          <a:xfrm>
            <a:off x="838508" y="1585952"/>
            <a:ext cx="292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Training 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235D94-DD0C-CE4C-80EB-5556E8B2207D}"/>
              </a:ext>
            </a:extLst>
          </p:cNvPr>
          <p:cNvSpPr txBox="1"/>
          <p:nvPr/>
        </p:nvSpPr>
        <p:spPr>
          <a:xfrm>
            <a:off x="4310521" y="3190182"/>
            <a:ext cx="21048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RF and GBM models for each building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F8021C75-4355-1641-9D54-C20C64251ACE}"/>
              </a:ext>
            </a:extLst>
          </p:cNvPr>
          <p:cNvSpPr/>
          <p:nvPr/>
        </p:nvSpPr>
        <p:spPr>
          <a:xfrm>
            <a:off x="3254084" y="3629200"/>
            <a:ext cx="908861" cy="573793"/>
          </a:xfrm>
          <a:prstGeom prst="rightArrow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5B7C049-4688-2E45-9445-631DD6F17BE5}"/>
              </a:ext>
            </a:extLst>
          </p:cNvPr>
          <p:cNvGrpSpPr/>
          <p:nvPr/>
        </p:nvGrpSpPr>
        <p:grpSpPr>
          <a:xfrm>
            <a:off x="772883" y="2399317"/>
            <a:ext cx="2247139" cy="983851"/>
            <a:chOff x="772883" y="2399317"/>
            <a:chExt cx="2247139" cy="98385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C4AE7E8-F778-8844-81DB-DD6EA1E754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rcRect l="18546" t="9122" r="40514" b="10264"/>
            <a:stretch/>
          </p:blipFill>
          <p:spPr>
            <a:xfrm>
              <a:off x="1280273" y="2399317"/>
              <a:ext cx="752930" cy="98385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3E071-82EC-5C46-8435-056E4F751800}"/>
                </a:ext>
              </a:extLst>
            </p:cNvPr>
            <p:cNvSpPr txBox="1"/>
            <p:nvPr/>
          </p:nvSpPr>
          <p:spPr>
            <a:xfrm>
              <a:off x="772883" y="2482296"/>
              <a:ext cx="305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0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0AA1CC3-9453-5F46-9D2E-59690D2CCE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173757" y="2577595"/>
              <a:ext cx="846265" cy="614588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F6C6DB6-B114-6D4E-BB07-B043AD10FD1C}"/>
              </a:ext>
            </a:extLst>
          </p:cNvPr>
          <p:cNvSpPr txBox="1"/>
          <p:nvPr/>
        </p:nvSpPr>
        <p:spPr>
          <a:xfrm>
            <a:off x="2261937" y="34650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5B69350-1B2C-C546-A06C-58AFAF4E5868}"/>
              </a:ext>
            </a:extLst>
          </p:cNvPr>
          <p:cNvGrpSpPr/>
          <p:nvPr/>
        </p:nvGrpSpPr>
        <p:grpSpPr>
          <a:xfrm>
            <a:off x="797974" y="3487574"/>
            <a:ext cx="2247139" cy="983851"/>
            <a:chOff x="772883" y="2399317"/>
            <a:chExt cx="2247139" cy="98385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49FE71E6-D258-9F40-A65B-2EEFF2D214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rcRect l="18546" t="9122" r="40514" b="10264"/>
            <a:stretch/>
          </p:blipFill>
          <p:spPr>
            <a:xfrm>
              <a:off x="1280273" y="2399317"/>
              <a:ext cx="752930" cy="983851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03DE21B-AA53-7A4B-8CCC-52EFA5569881}"/>
                </a:ext>
              </a:extLst>
            </p:cNvPr>
            <p:cNvSpPr txBox="1"/>
            <p:nvPr/>
          </p:nvSpPr>
          <p:spPr>
            <a:xfrm>
              <a:off x="772883" y="2482296"/>
              <a:ext cx="305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1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99E3D271-5574-874C-9D73-1AC8E2A33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173757" y="2577595"/>
              <a:ext cx="846265" cy="614588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DA3863C-3A71-654B-9F42-964680B67555}"/>
              </a:ext>
            </a:extLst>
          </p:cNvPr>
          <p:cNvGrpSpPr/>
          <p:nvPr/>
        </p:nvGrpSpPr>
        <p:grpSpPr>
          <a:xfrm>
            <a:off x="821009" y="4614402"/>
            <a:ext cx="2247139" cy="983851"/>
            <a:chOff x="772883" y="2399317"/>
            <a:chExt cx="2247139" cy="983851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D4C13168-C70A-8241-8173-D1928FD6DE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rcRect l="18546" t="9122" r="40514" b="10264"/>
            <a:stretch/>
          </p:blipFill>
          <p:spPr>
            <a:xfrm>
              <a:off x="1280273" y="2399317"/>
              <a:ext cx="752930" cy="983851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2236E9D-D51F-E34C-B15E-FBDF3942989D}"/>
                </a:ext>
              </a:extLst>
            </p:cNvPr>
            <p:cNvSpPr txBox="1"/>
            <p:nvPr/>
          </p:nvSpPr>
          <p:spPr>
            <a:xfrm>
              <a:off x="772883" y="2482296"/>
              <a:ext cx="305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2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CAB4077-7CAE-EE47-9711-CE3409611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173757" y="2577595"/>
              <a:ext cx="846265" cy="614588"/>
            </a:xfrm>
            <a:prstGeom prst="rect">
              <a:avLst/>
            </a:prstGeom>
          </p:spPr>
        </p:pic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B214B2C0-E2CB-B641-A119-05E44425E2FD}"/>
              </a:ext>
            </a:extLst>
          </p:cNvPr>
          <p:cNvSpPr txBox="1"/>
          <p:nvPr/>
        </p:nvSpPr>
        <p:spPr>
          <a:xfrm>
            <a:off x="6576751" y="1585952"/>
            <a:ext cx="292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Validation set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FE80666-B88E-B347-9D1A-368D66BDCDFC}"/>
              </a:ext>
            </a:extLst>
          </p:cNvPr>
          <p:cNvGrpSpPr/>
          <p:nvPr/>
        </p:nvGrpSpPr>
        <p:grpSpPr>
          <a:xfrm>
            <a:off x="6481375" y="2323871"/>
            <a:ext cx="2391517" cy="983851"/>
            <a:chOff x="772883" y="2399317"/>
            <a:chExt cx="2391517" cy="983851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F70F67F4-176C-4C4E-9619-CEF1F14AC0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l="18546" t="9122" r="40514" b="10264"/>
            <a:stretch/>
          </p:blipFill>
          <p:spPr>
            <a:xfrm>
              <a:off x="1280273" y="2399317"/>
              <a:ext cx="752930" cy="983851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C674747-3B67-684D-BA86-B12B664AF0CC}"/>
                </a:ext>
              </a:extLst>
            </p:cNvPr>
            <p:cNvSpPr txBox="1"/>
            <p:nvPr/>
          </p:nvSpPr>
          <p:spPr>
            <a:xfrm>
              <a:off x="772883" y="2482296"/>
              <a:ext cx="305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0</a:t>
              </a: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463566D8-8F22-FF4C-BC90-AB41798068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318135" y="2577595"/>
              <a:ext cx="846265" cy="614588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CC428A4-58B2-E94B-8B7B-0E8A94B0820D}"/>
              </a:ext>
            </a:extLst>
          </p:cNvPr>
          <p:cNvGrpSpPr/>
          <p:nvPr/>
        </p:nvGrpSpPr>
        <p:grpSpPr>
          <a:xfrm>
            <a:off x="6506466" y="3412128"/>
            <a:ext cx="2391517" cy="983851"/>
            <a:chOff x="772883" y="2399317"/>
            <a:chExt cx="2391517" cy="983851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37C396D-D7A7-1E46-8994-02D02B4737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18546" t="9122" r="40514" b="10264"/>
            <a:stretch/>
          </p:blipFill>
          <p:spPr>
            <a:xfrm>
              <a:off x="1280273" y="2399317"/>
              <a:ext cx="752930" cy="983851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613BF8F-D7D1-8045-AE78-433E0D908379}"/>
                </a:ext>
              </a:extLst>
            </p:cNvPr>
            <p:cNvSpPr txBox="1"/>
            <p:nvPr/>
          </p:nvSpPr>
          <p:spPr>
            <a:xfrm>
              <a:off x="772883" y="2482296"/>
              <a:ext cx="305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1</a:t>
              </a: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1C8E1D-820D-844B-A2B9-31EB4E5800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318135" y="2577595"/>
              <a:ext cx="846265" cy="614588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8A4D61E-7B71-A64F-84F9-8A7C6B742E47}"/>
              </a:ext>
            </a:extLst>
          </p:cNvPr>
          <p:cNvGrpSpPr/>
          <p:nvPr/>
        </p:nvGrpSpPr>
        <p:grpSpPr>
          <a:xfrm>
            <a:off x="6529501" y="4538956"/>
            <a:ext cx="2375475" cy="983851"/>
            <a:chOff x="772883" y="2399317"/>
            <a:chExt cx="2375475" cy="983851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BF4E6582-C6DB-C645-ABDF-B68C41CE7F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l="18546" t="9122" r="40514" b="10264"/>
            <a:stretch/>
          </p:blipFill>
          <p:spPr>
            <a:xfrm>
              <a:off x="1280273" y="2399317"/>
              <a:ext cx="752930" cy="983851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2C4E10A-93ED-C34A-8460-CE33936542C0}"/>
                </a:ext>
              </a:extLst>
            </p:cNvPr>
            <p:cNvSpPr txBox="1"/>
            <p:nvPr/>
          </p:nvSpPr>
          <p:spPr>
            <a:xfrm>
              <a:off x="772883" y="2482296"/>
              <a:ext cx="305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2</a:t>
              </a: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776D2032-1E8F-464E-A4B4-44CD8BF395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302093" y="2577595"/>
              <a:ext cx="846265" cy="614588"/>
            </a:xfrm>
            <a:prstGeom prst="rect">
              <a:avLst/>
            </a:prstGeom>
          </p:spPr>
        </p:pic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A6B401D5-CF10-C045-B1E8-122DBC673797}"/>
              </a:ext>
            </a:extLst>
          </p:cNvPr>
          <p:cNvSpPr txBox="1"/>
          <p:nvPr/>
        </p:nvSpPr>
        <p:spPr>
          <a:xfrm>
            <a:off x="6593751" y="5522807"/>
            <a:ext cx="16392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Predicted </a:t>
            </a:r>
            <a:br>
              <a:rPr lang="en-US" sz="2800" dirty="0"/>
            </a:br>
            <a:r>
              <a:rPr lang="en-US" sz="2800" dirty="0"/>
              <a:t>buildings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313E76F-2BD2-E445-92B5-654DE994057B}"/>
              </a:ext>
            </a:extLst>
          </p:cNvPr>
          <p:cNvSpPr txBox="1"/>
          <p:nvPr/>
        </p:nvSpPr>
        <p:spPr>
          <a:xfrm>
            <a:off x="8175670" y="5489800"/>
            <a:ext cx="21714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WAPs in validation set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C08E2A5-F8DC-C344-AD9C-349924F18BFD}"/>
              </a:ext>
            </a:extLst>
          </p:cNvPr>
          <p:cNvSpPr txBox="1"/>
          <p:nvPr/>
        </p:nvSpPr>
        <p:spPr>
          <a:xfrm>
            <a:off x="10174945" y="3382805"/>
            <a:ext cx="19640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Used for predictions</a:t>
            </a:r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7FE9A90F-2F05-4E4E-8980-ADB09B860FBC}"/>
              </a:ext>
            </a:extLst>
          </p:cNvPr>
          <p:cNvSpPr/>
          <p:nvPr/>
        </p:nvSpPr>
        <p:spPr>
          <a:xfrm>
            <a:off x="9118507" y="3591359"/>
            <a:ext cx="908861" cy="573793"/>
          </a:xfrm>
          <a:prstGeom prst="rightArrow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335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423" y="0"/>
            <a:ext cx="9483363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the floors: accuracy of the models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38D1E8A-65EE-1F43-A9B3-A3510F215E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3867380"/>
              </p:ext>
            </p:extLst>
          </p:nvPr>
        </p:nvGraphicFramePr>
        <p:xfrm>
          <a:off x="1328423" y="1340069"/>
          <a:ext cx="9611125" cy="510776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67911">
                  <a:extLst>
                    <a:ext uri="{9D8B030D-6E8A-4147-A177-3AD203B41FA5}">
                      <a16:colId xmlns:a16="http://schemas.microsoft.com/office/drawing/2014/main" val="3758699943"/>
                    </a:ext>
                  </a:extLst>
                </a:gridCol>
                <a:gridCol w="2389179">
                  <a:extLst>
                    <a:ext uri="{9D8B030D-6E8A-4147-A177-3AD203B41FA5}">
                      <a16:colId xmlns:a16="http://schemas.microsoft.com/office/drawing/2014/main" val="2930119144"/>
                    </a:ext>
                  </a:extLst>
                </a:gridCol>
                <a:gridCol w="2547287">
                  <a:extLst>
                    <a:ext uri="{9D8B030D-6E8A-4147-A177-3AD203B41FA5}">
                      <a16:colId xmlns:a16="http://schemas.microsoft.com/office/drawing/2014/main" val="4034641612"/>
                    </a:ext>
                  </a:extLst>
                </a:gridCol>
                <a:gridCol w="2406748">
                  <a:extLst>
                    <a:ext uri="{9D8B030D-6E8A-4147-A177-3AD203B41FA5}">
                      <a16:colId xmlns:a16="http://schemas.microsoft.com/office/drawing/2014/main" val="3365730919"/>
                    </a:ext>
                  </a:extLst>
                </a:gridCol>
              </a:tblGrid>
              <a:tr h="159233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Building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40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Building 1</a:t>
                      </a:r>
                      <a:endParaRPr kumimoji="0" lang="en-US" sz="4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4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Building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0973574"/>
                  </a:ext>
                </a:extLst>
              </a:tr>
              <a:tr h="1778066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/>
                        <a:t>RF</a:t>
                      </a:r>
                    </a:p>
                    <a:p>
                      <a:pPr algn="ctr"/>
                      <a:r>
                        <a:rPr lang="en-US" sz="3600" dirty="0"/>
                        <a:t>Accuracy</a:t>
                      </a:r>
                    </a:p>
                    <a:p>
                      <a:pPr algn="ctr"/>
                      <a:r>
                        <a:rPr lang="en-US" sz="3600" dirty="0"/>
                        <a:t>Kappa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3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0.914</a:t>
                      </a:r>
                      <a:r>
                        <a:rPr lang="en-GB" sz="3600" dirty="0">
                          <a:effectLst/>
                        </a:rPr>
                        <a:t> </a:t>
                      </a:r>
                    </a:p>
                    <a:p>
                      <a:pPr algn="ctr"/>
                      <a:r>
                        <a:rPr lang="en-GB" sz="3600" dirty="0">
                          <a:effectLst/>
                        </a:rPr>
                        <a:t>0.879</a:t>
                      </a:r>
                      <a:endParaRPr 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3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0.7467</a:t>
                      </a:r>
                    </a:p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0.6358</a:t>
                      </a:r>
                      <a:endParaRPr 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  <a:p>
                      <a:pPr algn="ctr"/>
                      <a:r>
                        <a:rPr lang="en-US" sz="3600" dirty="0"/>
                        <a:t>0.7868</a:t>
                      </a:r>
                    </a:p>
                    <a:p>
                      <a:pPr algn="ctr"/>
                      <a:r>
                        <a:rPr lang="en-US" sz="3600" dirty="0"/>
                        <a:t>0.7092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8088073"/>
                  </a:ext>
                </a:extLst>
              </a:tr>
              <a:tr h="1500854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/>
                        <a:t>GBM</a:t>
                      </a:r>
                    </a:p>
                    <a:p>
                      <a:pPr algn="ctr"/>
                      <a:r>
                        <a:rPr lang="en-US" sz="3600" dirty="0"/>
                        <a:t>Accuracy</a:t>
                      </a:r>
                    </a:p>
                    <a:p>
                      <a:pPr algn="ctr"/>
                      <a:r>
                        <a:rPr lang="en-US" sz="3600" dirty="0"/>
                        <a:t>Kappa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3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0.8673</a:t>
                      </a:r>
                    </a:p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0.8135</a:t>
                      </a:r>
                      <a:r>
                        <a:rPr lang="en-GB" sz="3600" dirty="0">
                          <a:effectLst/>
                        </a:rPr>
                        <a:t> </a:t>
                      </a:r>
                      <a:endParaRPr 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3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0.7072</a:t>
                      </a:r>
                    </a:p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0.5814</a:t>
                      </a:r>
                      <a:r>
                        <a:rPr lang="en-GB" sz="3200" dirty="0">
                          <a:effectLst/>
                        </a:rPr>
                        <a:t> </a:t>
                      </a:r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  <a:p>
                      <a:pPr algn="ctr"/>
                      <a:r>
                        <a:rPr lang="en-US" sz="3600" b="0" dirty="0"/>
                        <a:t>0.8309</a:t>
                      </a:r>
                    </a:p>
                    <a:p>
                      <a:pPr algn="ctr"/>
                      <a:r>
                        <a:rPr lang="en-US" sz="3600" b="0" dirty="0"/>
                        <a:t>0.7679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206905"/>
                  </a:ext>
                </a:extLst>
              </a:tr>
            </a:tbl>
          </a:graphicData>
        </a:graphic>
      </p:graphicFrame>
      <p:sp>
        <p:nvSpPr>
          <p:cNvPr id="5" name="5-Point Star 4">
            <a:extLst>
              <a:ext uri="{FF2B5EF4-FFF2-40B4-BE49-F238E27FC236}">
                <a16:creationId xmlns:a16="http://schemas.microsoft.com/office/drawing/2014/main" id="{BEDE23A1-BB77-AC40-A249-E2ED591AD1C0}"/>
              </a:ext>
            </a:extLst>
          </p:cNvPr>
          <p:cNvSpPr/>
          <p:nvPr/>
        </p:nvSpPr>
        <p:spPr>
          <a:xfrm>
            <a:off x="4005117" y="2852854"/>
            <a:ext cx="1463617" cy="1264477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5-Point Star 5">
            <a:extLst>
              <a:ext uri="{FF2B5EF4-FFF2-40B4-BE49-F238E27FC236}">
                <a16:creationId xmlns:a16="http://schemas.microsoft.com/office/drawing/2014/main" id="{F29E3189-61B9-C846-B580-E8E427A36EBB}"/>
              </a:ext>
            </a:extLst>
          </p:cNvPr>
          <p:cNvSpPr/>
          <p:nvPr/>
        </p:nvSpPr>
        <p:spPr>
          <a:xfrm>
            <a:off x="6532185" y="2852854"/>
            <a:ext cx="1463617" cy="1264477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5-Point Star 6">
            <a:extLst>
              <a:ext uri="{FF2B5EF4-FFF2-40B4-BE49-F238E27FC236}">
                <a16:creationId xmlns:a16="http://schemas.microsoft.com/office/drawing/2014/main" id="{C256866C-2C52-C841-8DAA-474F468A5D8F}"/>
              </a:ext>
            </a:extLst>
          </p:cNvPr>
          <p:cNvSpPr/>
          <p:nvPr/>
        </p:nvSpPr>
        <p:spPr>
          <a:xfrm>
            <a:off x="8962273" y="4701050"/>
            <a:ext cx="1463617" cy="1264477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63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237" y="18421"/>
            <a:ext cx="10281391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the floors in Building 2: confusion matrixes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A83DB4C-677D-A247-85AF-86452B5B8F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077345"/>
              </p:ext>
            </p:extLst>
          </p:nvPr>
        </p:nvGraphicFramePr>
        <p:xfrm>
          <a:off x="1168546" y="2376311"/>
          <a:ext cx="4916385" cy="3493215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983277">
                  <a:extLst>
                    <a:ext uri="{9D8B030D-6E8A-4147-A177-3AD203B41FA5}">
                      <a16:colId xmlns:a16="http://schemas.microsoft.com/office/drawing/2014/main" val="3309955784"/>
                    </a:ext>
                  </a:extLst>
                </a:gridCol>
                <a:gridCol w="983277">
                  <a:extLst>
                    <a:ext uri="{9D8B030D-6E8A-4147-A177-3AD203B41FA5}">
                      <a16:colId xmlns:a16="http://schemas.microsoft.com/office/drawing/2014/main" val="2485179494"/>
                    </a:ext>
                  </a:extLst>
                </a:gridCol>
                <a:gridCol w="983277">
                  <a:extLst>
                    <a:ext uri="{9D8B030D-6E8A-4147-A177-3AD203B41FA5}">
                      <a16:colId xmlns:a16="http://schemas.microsoft.com/office/drawing/2014/main" val="2804233445"/>
                    </a:ext>
                  </a:extLst>
                </a:gridCol>
                <a:gridCol w="983277">
                  <a:extLst>
                    <a:ext uri="{9D8B030D-6E8A-4147-A177-3AD203B41FA5}">
                      <a16:colId xmlns:a16="http://schemas.microsoft.com/office/drawing/2014/main" val="1249790050"/>
                    </a:ext>
                  </a:extLst>
                </a:gridCol>
                <a:gridCol w="983277">
                  <a:extLst>
                    <a:ext uri="{9D8B030D-6E8A-4147-A177-3AD203B41FA5}">
                      <a16:colId xmlns:a16="http://schemas.microsoft.com/office/drawing/2014/main" val="3513042624"/>
                    </a:ext>
                  </a:extLst>
                </a:gridCol>
              </a:tblGrid>
              <a:tr h="69864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9864901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104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877135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727867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2385271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424813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494E70E-A402-6D4F-A12E-84EEC4103871}"/>
              </a:ext>
            </a:extLst>
          </p:cNvPr>
          <p:cNvSpPr txBox="1"/>
          <p:nvPr/>
        </p:nvSpPr>
        <p:spPr>
          <a:xfrm>
            <a:off x="2521811" y="1466177"/>
            <a:ext cx="189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Validation 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086931-D534-EF4E-98AA-1E97253BF051}"/>
              </a:ext>
            </a:extLst>
          </p:cNvPr>
          <p:cNvSpPr txBox="1"/>
          <p:nvPr/>
        </p:nvSpPr>
        <p:spPr>
          <a:xfrm rot="16200000">
            <a:off x="-274677" y="3238898"/>
            <a:ext cx="1582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9B6255-9FAE-804E-B13A-0928B08AE75D}"/>
              </a:ext>
            </a:extLst>
          </p:cNvPr>
          <p:cNvSpPr txBox="1"/>
          <p:nvPr/>
        </p:nvSpPr>
        <p:spPr>
          <a:xfrm>
            <a:off x="538529" y="3817948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A611B-ECB7-4B4B-B27F-C839FEAE8D4B}"/>
              </a:ext>
            </a:extLst>
          </p:cNvPr>
          <p:cNvSpPr txBox="1"/>
          <p:nvPr/>
        </p:nvSpPr>
        <p:spPr>
          <a:xfrm>
            <a:off x="565842" y="3194948"/>
            <a:ext cx="608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44739B-EBD8-4B43-8603-454B820E55B6}"/>
              </a:ext>
            </a:extLst>
          </p:cNvPr>
          <p:cNvSpPr txBox="1"/>
          <p:nvPr/>
        </p:nvSpPr>
        <p:spPr>
          <a:xfrm>
            <a:off x="732129" y="2456661"/>
            <a:ext cx="234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6840E6-552C-2344-A033-94E6AA8015D4}"/>
              </a:ext>
            </a:extLst>
          </p:cNvPr>
          <p:cNvSpPr txBox="1"/>
          <p:nvPr/>
        </p:nvSpPr>
        <p:spPr>
          <a:xfrm>
            <a:off x="4261582" y="1809908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771A27-9571-0F49-87D2-D3413F07738A}"/>
              </a:ext>
            </a:extLst>
          </p:cNvPr>
          <p:cNvSpPr txBox="1"/>
          <p:nvPr/>
        </p:nvSpPr>
        <p:spPr>
          <a:xfrm>
            <a:off x="2292112" y="1759449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A59F37-7FF6-8441-A76F-E3BFEA668753}"/>
              </a:ext>
            </a:extLst>
          </p:cNvPr>
          <p:cNvSpPr txBox="1"/>
          <p:nvPr/>
        </p:nvSpPr>
        <p:spPr>
          <a:xfrm>
            <a:off x="1341540" y="1764619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4B7C35-2113-7340-91FC-64F1CC067269}"/>
              </a:ext>
            </a:extLst>
          </p:cNvPr>
          <p:cNvSpPr txBox="1"/>
          <p:nvPr/>
        </p:nvSpPr>
        <p:spPr>
          <a:xfrm>
            <a:off x="6936296" y="5894685"/>
            <a:ext cx="50548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These predictions added to validation set for predicting the longitude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16F5F97-DBB7-1240-B302-9D2A32BFE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0618291"/>
              </p:ext>
            </p:extLst>
          </p:nvPr>
        </p:nvGraphicFramePr>
        <p:xfrm>
          <a:off x="6973277" y="2318265"/>
          <a:ext cx="4916385" cy="3493215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983277">
                  <a:extLst>
                    <a:ext uri="{9D8B030D-6E8A-4147-A177-3AD203B41FA5}">
                      <a16:colId xmlns:a16="http://schemas.microsoft.com/office/drawing/2014/main" val="3309955784"/>
                    </a:ext>
                  </a:extLst>
                </a:gridCol>
                <a:gridCol w="983277">
                  <a:extLst>
                    <a:ext uri="{9D8B030D-6E8A-4147-A177-3AD203B41FA5}">
                      <a16:colId xmlns:a16="http://schemas.microsoft.com/office/drawing/2014/main" val="2485179494"/>
                    </a:ext>
                  </a:extLst>
                </a:gridCol>
                <a:gridCol w="983277">
                  <a:extLst>
                    <a:ext uri="{9D8B030D-6E8A-4147-A177-3AD203B41FA5}">
                      <a16:colId xmlns:a16="http://schemas.microsoft.com/office/drawing/2014/main" val="2804233445"/>
                    </a:ext>
                  </a:extLst>
                </a:gridCol>
                <a:gridCol w="983277">
                  <a:extLst>
                    <a:ext uri="{9D8B030D-6E8A-4147-A177-3AD203B41FA5}">
                      <a16:colId xmlns:a16="http://schemas.microsoft.com/office/drawing/2014/main" val="658800734"/>
                    </a:ext>
                  </a:extLst>
                </a:gridCol>
                <a:gridCol w="983277">
                  <a:extLst>
                    <a:ext uri="{9D8B030D-6E8A-4147-A177-3AD203B41FA5}">
                      <a16:colId xmlns:a16="http://schemas.microsoft.com/office/drawing/2014/main" val="2503190673"/>
                    </a:ext>
                  </a:extLst>
                </a:gridCol>
              </a:tblGrid>
              <a:tr h="69864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9864901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104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877135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727867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875463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125687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8B45CD9-FAB8-E64A-B444-99ED39710788}"/>
              </a:ext>
            </a:extLst>
          </p:cNvPr>
          <p:cNvSpPr txBox="1"/>
          <p:nvPr/>
        </p:nvSpPr>
        <p:spPr>
          <a:xfrm>
            <a:off x="8277511" y="1442667"/>
            <a:ext cx="189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Validation set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7B4DE5-84C8-0642-B0BC-CB982FD94D37}"/>
              </a:ext>
            </a:extLst>
          </p:cNvPr>
          <p:cNvSpPr txBox="1"/>
          <p:nvPr/>
        </p:nvSpPr>
        <p:spPr>
          <a:xfrm rot="16200000">
            <a:off x="5640464" y="3198455"/>
            <a:ext cx="1582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CF0D5A-433D-DC4A-848D-D34DA54824D0}"/>
              </a:ext>
            </a:extLst>
          </p:cNvPr>
          <p:cNvSpPr txBox="1"/>
          <p:nvPr/>
        </p:nvSpPr>
        <p:spPr>
          <a:xfrm>
            <a:off x="6395819" y="3774861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D0D6ED-EA32-2444-9074-5ACE3ADD36E4}"/>
              </a:ext>
            </a:extLst>
          </p:cNvPr>
          <p:cNvSpPr txBox="1"/>
          <p:nvPr/>
        </p:nvSpPr>
        <p:spPr>
          <a:xfrm>
            <a:off x="6403823" y="3136900"/>
            <a:ext cx="608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9B950D-5614-9742-8A59-C9E532E5FF79}"/>
              </a:ext>
            </a:extLst>
          </p:cNvPr>
          <p:cNvSpPr txBox="1"/>
          <p:nvPr/>
        </p:nvSpPr>
        <p:spPr>
          <a:xfrm>
            <a:off x="6600801" y="2398612"/>
            <a:ext cx="234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D18C66-5DFC-864D-9E01-1AC910D39392}"/>
              </a:ext>
            </a:extLst>
          </p:cNvPr>
          <p:cNvSpPr txBox="1"/>
          <p:nvPr/>
        </p:nvSpPr>
        <p:spPr>
          <a:xfrm>
            <a:off x="9113227" y="1785110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9772D6-059C-7245-94D0-A1474BC936CD}"/>
              </a:ext>
            </a:extLst>
          </p:cNvPr>
          <p:cNvSpPr txBox="1"/>
          <p:nvPr/>
        </p:nvSpPr>
        <p:spPr>
          <a:xfrm>
            <a:off x="8157033" y="1785110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460D56-0739-FE43-A133-704CB28D6934}"/>
              </a:ext>
            </a:extLst>
          </p:cNvPr>
          <p:cNvSpPr txBox="1"/>
          <p:nvPr/>
        </p:nvSpPr>
        <p:spPr>
          <a:xfrm>
            <a:off x="7243467" y="1789697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F9B855-A9ED-8C4E-9C2C-B5F9048B8818}"/>
              </a:ext>
            </a:extLst>
          </p:cNvPr>
          <p:cNvSpPr txBox="1"/>
          <p:nvPr/>
        </p:nvSpPr>
        <p:spPr>
          <a:xfrm>
            <a:off x="2623711" y="1060890"/>
            <a:ext cx="1894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RF model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62B65B-C1C0-D546-A4E0-9B5A1B1479B3}"/>
              </a:ext>
            </a:extLst>
          </p:cNvPr>
          <p:cNvSpPr txBox="1"/>
          <p:nvPr/>
        </p:nvSpPr>
        <p:spPr>
          <a:xfrm>
            <a:off x="8277511" y="1038319"/>
            <a:ext cx="2350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GBM model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302CC2-327E-AD40-9AFF-C1C9BF5229AA}"/>
              </a:ext>
            </a:extLst>
          </p:cNvPr>
          <p:cNvSpPr txBox="1"/>
          <p:nvPr/>
        </p:nvSpPr>
        <p:spPr>
          <a:xfrm>
            <a:off x="3295422" y="1797128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F4A780-7410-864A-9EEA-CC368B941A5B}"/>
              </a:ext>
            </a:extLst>
          </p:cNvPr>
          <p:cNvSpPr txBox="1"/>
          <p:nvPr/>
        </p:nvSpPr>
        <p:spPr>
          <a:xfrm>
            <a:off x="558289" y="4586108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DCA2E7-0BE9-864C-A387-9877ED048DAB}"/>
              </a:ext>
            </a:extLst>
          </p:cNvPr>
          <p:cNvSpPr txBox="1"/>
          <p:nvPr/>
        </p:nvSpPr>
        <p:spPr>
          <a:xfrm>
            <a:off x="10051376" y="1760777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E173DF6-F907-B540-A80C-E845D7A24CEB}"/>
              </a:ext>
            </a:extLst>
          </p:cNvPr>
          <p:cNvSpPr txBox="1"/>
          <p:nvPr/>
        </p:nvSpPr>
        <p:spPr>
          <a:xfrm>
            <a:off x="6383638" y="443998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29" name="5-Point Star 28">
            <a:extLst>
              <a:ext uri="{FF2B5EF4-FFF2-40B4-BE49-F238E27FC236}">
                <a16:creationId xmlns:a16="http://schemas.microsoft.com/office/drawing/2014/main" id="{46E344DB-29F6-454F-A764-C875CAD06207}"/>
              </a:ext>
            </a:extLst>
          </p:cNvPr>
          <p:cNvSpPr/>
          <p:nvPr/>
        </p:nvSpPr>
        <p:spPr>
          <a:xfrm>
            <a:off x="6365931" y="5496301"/>
            <a:ext cx="1463617" cy="1264477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29C5F6-35B3-E84A-9056-55D7FF91E282}"/>
              </a:ext>
            </a:extLst>
          </p:cNvPr>
          <p:cNvSpPr txBox="1"/>
          <p:nvPr/>
        </p:nvSpPr>
        <p:spPr>
          <a:xfrm>
            <a:off x="11070199" y="1733490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832394F-61E1-0149-A431-B84FE04C1AC9}"/>
              </a:ext>
            </a:extLst>
          </p:cNvPr>
          <p:cNvSpPr txBox="1"/>
          <p:nvPr/>
        </p:nvSpPr>
        <p:spPr>
          <a:xfrm>
            <a:off x="5244196" y="1797127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D7EC971-7289-A847-A74F-8BC45B18B5A5}"/>
              </a:ext>
            </a:extLst>
          </p:cNvPr>
          <p:cNvSpPr txBox="1"/>
          <p:nvPr/>
        </p:nvSpPr>
        <p:spPr>
          <a:xfrm>
            <a:off x="6337824" y="5125731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142D258-B982-5A41-895C-D8895CCBBE50}"/>
              </a:ext>
            </a:extLst>
          </p:cNvPr>
          <p:cNvSpPr txBox="1"/>
          <p:nvPr/>
        </p:nvSpPr>
        <p:spPr>
          <a:xfrm>
            <a:off x="522814" y="5264640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70164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8" y="300357"/>
            <a:ext cx="10428760" cy="770715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Validation sets for predicting longitude</a:t>
            </a:r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DE155E-8F96-5840-BE43-14A85CF14CC8}"/>
              </a:ext>
            </a:extLst>
          </p:cNvPr>
          <p:cNvSpPr txBox="1"/>
          <p:nvPr/>
        </p:nvSpPr>
        <p:spPr>
          <a:xfrm>
            <a:off x="6736600" y="7424083"/>
            <a:ext cx="18973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Using the validation set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6C6DB6-B114-6D4E-BB07-B043AD10FD1C}"/>
              </a:ext>
            </a:extLst>
          </p:cNvPr>
          <p:cNvSpPr txBox="1"/>
          <p:nvPr/>
        </p:nvSpPr>
        <p:spPr>
          <a:xfrm>
            <a:off x="2261937" y="34650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07AF457-CA73-2B44-AEBB-CDE58F3A08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72695" y="2823619"/>
            <a:ext cx="1052689" cy="105268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70F67F4-176C-4C4E-9619-CEF1F14AC0D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8546" t="9122" r="40514" b="10264"/>
          <a:stretch/>
        </p:blipFill>
        <p:spPr>
          <a:xfrm>
            <a:off x="6040051" y="1549114"/>
            <a:ext cx="819170" cy="1130032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C674747-3B67-684D-BA86-B12B664AF0CC}"/>
              </a:ext>
            </a:extLst>
          </p:cNvPr>
          <p:cNvSpPr txBox="1"/>
          <p:nvPr/>
        </p:nvSpPr>
        <p:spPr>
          <a:xfrm>
            <a:off x="1525249" y="1664248"/>
            <a:ext cx="332083" cy="81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0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463566D8-8F22-FF4C-BC90-AB417980686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39179" y="1773706"/>
            <a:ext cx="920716" cy="70590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B37C396D-D7A7-1E46-8994-02D02B4737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8546" t="9122" r="40514" b="10264"/>
          <a:stretch/>
        </p:blipFill>
        <p:spPr>
          <a:xfrm>
            <a:off x="6067350" y="2799064"/>
            <a:ext cx="819170" cy="1130032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0613BF8F-D7D1-8045-AE78-433E0D908379}"/>
              </a:ext>
            </a:extLst>
          </p:cNvPr>
          <p:cNvSpPr txBox="1"/>
          <p:nvPr/>
        </p:nvSpPr>
        <p:spPr>
          <a:xfrm>
            <a:off x="1552547" y="2914198"/>
            <a:ext cx="332083" cy="81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1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281C8E1D-820D-844B-A2B9-31EB4E5800E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66477" y="3023657"/>
            <a:ext cx="920716" cy="70590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BF4E6582-C6DB-C645-ABDF-B68C41CE7F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8546" t="9122" r="40514" b="10264"/>
          <a:stretch/>
        </p:blipFill>
        <p:spPr>
          <a:xfrm>
            <a:off x="6092411" y="4093317"/>
            <a:ext cx="819170" cy="1130032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02C4E10A-93ED-C34A-8460-CE33936542C0}"/>
              </a:ext>
            </a:extLst>
          </p:cNvPr>
          <p:cNvSpPr txBox="1"/>
          <p:nvPr/>
        </p:nvSpPr>
        <p:spPr>
          <a:xfrm>
            <a:off x="1577609" y="4208451"/>
            <a:ext cx="332083" cy="81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2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776D2032-1E8F-464E-A4B4-44CD8BF3952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74085" y="4317910"/>
            <a:ext cx="920716" cy="705904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A6B401D5-CF10-C045-B1E8-122DBC673797}"/>
              </a:ext>
            </a:extLst>
          </p:cNvPr>
          <p:cNvSpPr txBox="1"/>
          <p:nvPr/>
        </p:nvSpPr>
        <p:spPr>
          <a:xfrm>
            <a:off x="5610286" y="5223349"/>
            <a:ext cx="1783420" cy="1095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Predicted </a:t>
            </a:r>
            <a:br>
              <a:rPr lang="en-US" sz="2800" dirty="0"/>
            </a:br>
            <a:r>
              <a:rPr lang="en-US" sz="2800" dirty="0"/>
              <a:t>buildings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313E76F-2BD2-E445-92B5-654DE994057B}"/>
              </a:ext>
            </a:extLst>
          </p:cNvPr>
          <p:cNvSpPr txBox="1"/>
          <p:nvPr/>
        </p:nvSpPr>
        <p:spPr>
          <a:xfrm>
            <a:off x="8674441" y="5205264"/>
            <a:ext cx="2362527" cy="1095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WAPs in validation set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0CCC88BA-219A-6742-B6AD-6EEC2C20B5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80084" y="4075233"/>
            <a:ext cx="1145300" cy="1209098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AF0725B5-BB55-154E-85C3-DD210D594C1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24149" y="1470048"/>
            <a:ext cx="1145300" cy="1209098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8E8287B0-09BC-9A4C-B110-2217BF8C4B98}"/>
              </a:ext>
            </a:extLst>
          </p:cNvPr>
          <p:cNvSpPr txBox="1"/>
          <p:nvPr/>
        </p:nvSpPr>
        <p:spPr>
          <a:xfrm>
            <a:off x="2805088" y="5205264"/>
            <a:ext cx="1783420" cy="1095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Predicted </a:t>
            </a:r>
            <a:br>
              <a:rPr lang="en-US" sz="2800" dirty="0"/>
            </a:br>
            <a:r>
              <a:rPr lang="en-US" sz="2800" dirty="0"/>
              <a:t>floors</a:t>
            </a:r>
          </a:p>
        </p:txBody>
      </p:sp>
    </p:spTree>
    <p:extLst>
      <p:ext uri="{BB962C8B-B14F-4D97-AF65-F5344CB8AC3E}">
        <p14:creationId xmlns:p14="http://schemas.microsoft.com/office/powerpoint/2010/main" val="3110987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423" y="0"/>
            <a:ext cx="9483363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longitude: accuracy of the models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38D1E8A-65EE-1F43-A9B3-A3510F215E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932118"/>
              </p:ext>
            </p:extLst>
          </p:nvPr>
        </p:nvGraphicFramePr>
        <p:xfrm>
          <a:off x="1328423" y="1340069"/>
          <a:ext cx="9611125" cy="492488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67911">
                  <a:extLst>
                    <a:ext uri="{9D8B030D-6E8A-4147-A177-3AD203B41FA5}">
                      <a16:colId xmlns:a16="http://schemas.microsoft.com/office/drawing/2014/main" val="3758699943"/>
                    </a:ext>
                  </a:extLst>
                </a:gridCol>
                <a:gridCol w="2389179">
                  <a:extLst>
                    <a:ext uri="{9D8B030D-6E8A-4147-A177-3AD203B41FA5}">
                      <a16:colId xmlns:a16="http://schemas.microsoft.com/office/drawing/2014/main" val="2930119144"/>
                    </a:ext>
                  </a:extLst>
                </a:gridCol>
                <a:gridCol w="2547287">
                  <a:extLst>
                    <a:ext uri="{9D8B030D-6E8A-4147-A177-3AD203B41FA5}">
                      <a16:colId xmlns:a16="http://schemas.microsoft.com/office/drawing/2014/main" val="4034641612"/>
                    </a:ext>
                  </a:extLst>
                </a:gridCol>
                <a:gridCol w="2406748">
                  <a:extLst>
                    <a:ext uri="{9D8B030D-6E8A-4147-A177-3AD203B41FA5}">
                      <a16:colId xmlns:a16="http://schemas.microsoft.com/office/drawing/2014/main" val="3365730919"/>
                    </a:ext>
                  </a:extLst>
                </a:gridCol>
              </a:tblGrid>
              <a:tr h="1592339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Building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Building 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Building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0973574"/>
                  </a:ext>
                </a:extLst>
              </a:tr>
              <a:tr h="177806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RF</a:t>
                      </a:r>
                    </a:p>
                    <a:p>
                      <a:pPr algn="ctr"/>
                      <a:r>
                        <a:rPr lang="en-US" sz="2400" dirty="0"/>
                        <a:t>RMSE</a:t>
                      </a:r>
                    </a:p>
                    <a:p>
                      <a:pPr algn="ctr"/>
                      <a:r>
                        <a:rPr lang="en-US" sz="2400" dirty="0"/>
                        <a:t>R</a:t>
                      </a:r>
                      <a:r>
                        <a:rPr lang="en-US" sz="2400" baseline="30000" dirty="0"/>
                        <a:t>2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MAE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11.1438</a:t>
                      </a:r>
                      <a:r>
                        <a:rPr lang="en-GB" sz="2400" dirty="0">
                          <a:effectLst/>
                        </a:rPr>
                        <a:t> 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0.8296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8.3528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17.6424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0.8654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13.887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  <a:p>
                      <a:pPr algn="ctr"/>
                      <a:r>
                        <a:rPr lang="en-US" sz="2400" dirty="0"/>
                        <a:t>23.9917</a:t>
                      </a:r>
                    </a:p>
                    <a:p>
                      <a:pPr algn="ctr"/>
                      <a:r>
                        <a:rPr lang="en-US" sz="2400" dirty="0"/>
                        <a:t>0.5544</a:t>
                      </a:r>
                    </a:p>
                    <a:p>
                      <a:pPr algn="ctr"/>
                      <a:r>
                        <a:rPr lang="en-US" sz="2400" dirty="0"/>
                        <a:t>16.1968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8088073"/>
                  </a:ext>
                </a:extLst>
              </a:tr>
              <a:tr h="1500854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GBM</a:t>
                      </a:r>
                    </a:p>
                    <a:p>
                      <a:pPr algn="ctr"/>
                      <a:r>
                        <a:rPr lang="en-US" sz="2400" dirty="0"/>
                        <a:t>RMSE</a:t>
                      </a:r>
                    </a:p>
                    <a:p>
                      <a:pPr algn="ctr"/>
                      <a:r>
                        <a:rPr lang="en-US" sz="2400" dirty="0"/>
                        <a:t>R</a:t>
                      </a:r>
                      <a:r>
                        <a:rPr lang="en-US" sz="2400" baseline="30000" dirty="0"/>
                        <a:t>2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MAE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14.8373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0.85417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11.2754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25.0531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0.8611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21.4898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  <a:p>
                      <a:pPr algn="ctr"/>
                      <a:r>
                        <a:rPr lang="en-US" sz="2400" b="0" dirty="0"/>
                        <a:t>25.871</a:t>
                      </a:r>
                    </a:p>
                    <a:p>
                      <a:pPr algn="ctr"/>
                      <a:r>
                        <a:rPr lang="en-US" sz="2400" b="0" dirty="0"/>
                        <a:t>0.6024</a:t>
                      </a:r>
                    </a:p>
                    <a:p>
                      <a:pPr algn="ctr"/>
                      <a:r>
                        <a:rPr lang="en-US" sz="2400" b="0" dirty="0"/>
                        <a:t>19.2860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206905"/>
                  </a:ext>
                </a:extLst>
              </a:tr>
            </a:tbl>
          </a:graphicData>
        </a:graphic>
      </p:graphicFrame>
      <p:sp>
        <p:nvSpPr>
          <p:cNvPr id="5" name="5-Point Star 4">
            <a:extLst>
              <a:ext uri="{FF2B5EF4-FFF2-40B4-BE49-F238E27FC236}">
                <a16:creationId xmlns:a16="http://schemas.microsoft.com/office/drawing/2014/main" id="{10156714-0830-FC4C-B14D-38F4B240EBF3}"/>
              </a:ext>
            </a:extLst>
          </p:cNvPr>
          <p:cNvSpPr/>
          <p:nvPr/>
        </p:nvSpPr>
        <p:spPr>
          <a:xfrm>
            <a:off x="430644" y="3170272"/>
            <a:ext cx="1463617" cy="1264477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76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8" y="300357"/>
            <a:ext cx="10428760" cy="770715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Validation sets for predicting latitude</a:t>
            </a:r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DE155E-8F96-5840-BE43-14A85CF14CC8}"/>
              </a:ext>
            </a:extLst>
          </p:cNvPr>
          <p:cNvSpPr txBox="1"/>
          <p:nvPr/>
        </p:nvSpPr>
        <p:spPr>
          <a:xfrm>
            <a:off x="6736600" y="7424083"/>
            <a:ext cx="18973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Using the validation set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6C6DB6-B114-6D4E-BB07-B043AD10FD1C}"/>
              </a:ext>
            </a:extLst>
          </p:cNvPr>
          <p:cNvSpPr txBox="1"/>
          <p:nvPr/>
        </p:nvSpPr>
        <p:spPr>
          <a:xfrm>
            <a:off x="2261937" y="34650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07AF457-CA73-2B44-AEBB-CDE58F3A08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65773" y="2942459"/>
            <a:ext cx="1052689" cy="105268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70F67F4-176C-4C4E-9619-CEF1F14AC0D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8546" t="9122" r="40514" b="10264"/>
          <a:stretch/>
        </p:blipFill>
        <p:spPr>
          <a:xfrm>
            <a:off x="6924454" y="1614005"/>
            <a:ext cx="819170" cy="1130032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C674747-3B67-684D-BA86-B12B664AF0CC}"/>
              </a:ext>
            </a:extLst>
          </p:cNvPr>
          <p:cNvSpPr txBox="1"/>
          <p:nvPr/>
        </p:nvSpPr>
        <p:spPr>
          <a:xfrm>
            <a:off x="1525249" y="1664248"/>
            <a:ext cx="332083" cy="81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0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463566D8-8F22-FF4C-BC90-AB417980686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39179" y="1773706"/>
            <a:ext cx="920716" cy="70590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B37C396D-D7A7-1E46-8994-02D02B4737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8546" t="9122" r="40514" b="10264"/>
          <a:stretch/>
        </p:blipFill>
        <p:spPr>
          <a:xfrm>
            <a:off x="6951753" y="2863956"/>
            <a:ext cx="819170" cy="1130032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0613BF8F-D7D1-8045-AE78-433E0D908379}"/>
              </a:ext>
            </a:extLst>
          </p:cNvPr>
          <p:cNvSpPr txBox="1"/>
          <p:nvPr/>
        </p:nvSpPr>
        <p:spPr>
          <a:xfrm>
            <a:off x="1552547" y="2914199"/>
            <a:ext cx="332083" cy="81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1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281C8E1D-820D-844B-A2B9-31EB4E5800E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66477" y="3023657"/>
            <a:ext cx="920716" cy="70590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BF4E6582-C6DB-C645-ABDF-B68C41CE7F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8546" t="9122" r="40514" b="10264"/>
          <a:stretch/>
        </p:blipFill>
        <p:spPr>
          <a:xfrm>
            <a:off x="6976814" y="4158208"/>
            <a:ext cx="819170" cy="1130032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02C4E10A-93ED-C34A-8460-CE33936542C0}"/>
              </a:ext>
            </a:extLst>
          </p:cNvPr>
          <p:cNvSpPr txBox="1"/>
          <p:nvPr/>
        </p:nvSpPr>
        <p:spPr>
          <a:xfrm>
            <a:off x="1577609" y="4208451"/>
            <a:ext cx="332083" cy="81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2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776D2032-1E8F-464E-A4B4-44CD8BF3952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74085" y="4317910"/>
            <a:ext cx="920716" cy="705904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A6B401D5-CF10-C045-B1E8-122DBC673797}"/>
              </a:ext>
            </a:extLst>
          </p:cNvPr>
          <p:cNvSpPr txBox="1"/>
          <p:nvPr/>
        </p:nvSpPr>
        <p:spPr>
          <a:xfrm>
            <a:off x="6494688" y="5288240"/>
            <a:ext cx="1783420" cy="1095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Predicted </a:t>
            </a:r>
            <a:br>
              <a:rPr lang="en-US" sz="2800" dirty="0"/>
            </a:br>
            <a:r>
              <a:rPr lang="en-US" sz="2800" dirty="0"/>
              <a:t>buildings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313E76F-2BD2-E445-92B5-654DE994057B}"/>
              </a:ext>
            </a:extLst>
          </p:cNvPr>
          <p:cNvSpPr txBox="1"/>
          <p:nvPr/>
        </p:nvSpPr>
        <p:spPr>
          <a:xfrm>
            <a:off x="8674441" y="5205264"/>
            <a:ext cx="2362527" cy="1095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WAPs in validation set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0CCC88BA-219A-6742-B6AD-6EEC2C20B5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73162" y="4194073"/>
            <a:ext cx="1145300" cy="1209098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AF0725B5-BB55-154E-85C3-DD210D594C1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17227" y="1588888"/>
            <a:ext cx="1145300" cy="1209098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8E8287B0-09BC-9A4C-B110-2217BF8C4B98}"/>
              </a:ext>
            </a:extLst>
          </p:cNvPr>
          <p:cNvSpPr txBox="1"/>
          <p:nvPr/>
        </p:nvSpPr>
        <p:spPr>
          <a:xfrm>
            <a:off x="4598166" y="5324104"/>
            <a:ext cx="1783420" cy="1095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Predicted </a:t>
            </a:r>
            <a:br>
              <a:rPr lang="en-US" sz="2800" dirty="0"/>
            </a:br>
            <a:r>
              <a:rPr lang="en-US" sz="2800" dirty="0"/>
              <a:t>floors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EE921B-9897-1E48-BBDA-FBC2766E5062}"/>
              </a:ext>
            </a:extLst>
          </p:cNvPr>
          <p:cNvSpPr txBox="1"/>
          <p:nvPr/>
        </p:nvSpPr>
        <p:spPr>
          <a:xfrm>
            <a:off x="2642017" y="5345883"/>
            <a:ext cx="1783420" cy="95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Predicted </a:t>
            </a:r>
            <a:br>
              <a:rPr lang="en-US" sz="2800" dirty="0"/>
            </a:br>
            <a:r>
              <a:rPr lang="en-US" sz="2800" dirty="0"/>
              <a:t>longitude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A1468D-89D0-F642-9826-4230C86E2E0A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31920" y="1436543"/>
            <a:ext cx="1218941" cy="121894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DDAE096-B384-C145-9776-A38EB225856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70285" y="2797986"/>
            <a:ext cx="1218941" cy="121894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6A48D90-20E9-3E41-916F-D403222DB7E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46658" y="4159429"/>
            <a:ext cx="1218941" cy="1218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558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423" y="0"/>
            <a:ext cx="9483363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latitude: accuracy of the models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38D1E8A-65EE-1F43-A9B3-A3510F215E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517603"/>
              </p:ext>
            </p:extLst>
          </p:nvPr>
        </p:nvGraphicFramePr>
        <p:xfrm>
          <a:off x="1328423" y="1340069"/>
          <a:ext cx="9611125" cy="492488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67911">
                  <a:extLst>
                    <a:ext uri="{9D8B030D-6E8A-4147-A177-3AD203B41FA5}">
                      <a16:colId xmlns:a16="http://schemas.microsoft.com/office/drawing/2014/main" val="3758699943"/>
                    </a:ext>
                  </a:extLst>
                </a:gridCol>
                <a:gridCol w="2389179">
                  <a:extLst>
                    <a:ext uri="{9D8B030D-6E8A-4147-A177-3AD203B41FA5}">
                      <a16:colId xmlns:a16="http://schemas.microsoft.com/office/drawing/2014/main" val="2930119144"/>
                    </a:ext>
                  </a:extLst>
                </a:gridCol>
                <a:gridCol w="2547287">
                  <a:extLst>
                    <a:ext uri="{9D8B030D-6E8A-4147-A177-3AD203B41FA5}">
                      <a16:colId xmlns:a16="http://schemas.microsoft.com/office/drawing/2014/main" val="4034641612"/>
                    </a:ext>
                  </a:extLst>
                </a:gridCol>
                <a:gridCol w="2406748">
                  <a:extLst>
                    <a:ext uri="{9D8B030D-6E8A-4147-A177-3AD203B41FA5}">
                      <a16:colId xmlns:a16="http://schemas.microsoft.com/office/drawing/2014/main" val="3365730919"/>
                    </a:ext>
                  </a:extLst>
                </a:gridCol>
              </a:tblGrid>
              <a:tr h="1592339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Building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Building 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Building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0973574"/>
                  </a:ext>
                </a:extLst>
              </a:tr>
              <a:tr h="177806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RF</a:t>
                      </a:r>
                    </a:p>
                    <a:p>
                      <a:pPr algn="ctr"/>
                      <a:r>
                        <a:rPr lang="en-US" sz="2400" dirty="0"/>
                        <a:t>RMSE</a:t>
                      </a:r>
                    </a:p>
                    <a:p>
                      <a:pPr algn="ctr"/>
                      <a:r>
                        <a:rPr lang="en-US" sz="2400" dirty="0"/>
                        <a:t>R</a:t>
                      </a:r>
                      <a:r>
                        <a:rPr lang="en-US" sz="2400" baseline="30000" dirty="0"/>
                        <a:t>2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MAE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26.8264</a:t>
                      </a:r>
                      <a:r>
                        <a:rPr lang="en-GB" sz="2400" dirty="0">
                          <a:effectLst/>
                        </a:rPr>
                        <a:t> 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0.7166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23.2988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30.4019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0.7278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24.7370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  <a:p>
                      <a:pPr algn="ctr"/>
                      <a:r>
                        <a:rPr lang="en-US" sz="2400" dirty="0"/>
                        <a:t>23.9917</a:t>
                      </a:r>
                    </a:p>
                    <a:p>
                      <a:pPr algn="ctr"/>
                      <a:r>
                        <a:rPr lang="en-US" sz="2400" dirty="0"/>
                        <a:t>0.5544</a:t>
                      </a:r>
                    </a:p>
                    <a:p>
                      <a:pPr algn="ctr"/>
                      <a:r>
                        <a:rPr lang="en-US" sz="2400" dirty="0"/>
                        <a:t>16.1968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8088073"/>
                  </a:ext>
                </a:extLst>
              </a:tr>
              <a:tr h="1500854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GBM</a:t>
                      </a:r>
                    </a:p>
                    <a:p>
                      <a:pPr algn="ctr"/>
                      <a:r>
                        <a:rPr lang="en-US" sz="2400" dirty="0"/>
                        <a:t>RMSE</a:t>
                      </a:r>
                    </a:p>
                    <a:p>
                      <a:pPr algn="ctr"/>
                      <a:r>
                        <a:rPr lang="en-US" sz="2400" dirty="0"/>
                        <a:t>R</a:t>
                      </a:r>
                      <a:r>
                        <a:rPr lang="en-US" sz="2400" baseline="30000" dirty="0"/>
                        <a:t>2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MAE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15.5253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0.7779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10.5900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20.1156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0.8168</a:t>
                      </a:r>
                    </a:p>
                    <a:p>
                      <a:pPr algn="ctr"/>
                      <a:r>
                        <a:rPr lang="en-GB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16.6948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  <a:p>
                      <a:pPr algn="ctr"/>
                      <a:r>
                        <a:rPr lang="en-US" sz="2400" b="0" dirty="0"/>
                        <a:t>22.0241</a:t>
                      </a:r>
                    </a:p>
                    <a:p>
                      <a:pPr algn="ctr"/>
                      <a:r>
                        <a:rPr lang="en-US" sz="2400" b="0" dirty="0"/>
                        <a:t>0.5169</a:t>
                      </a:r>
                    </a:p>
                    <a:p>
                      <a:pPr algn="ctr"/>
                      <a:r>
                        <a:rPr lang="en-US" sz="2400" b="0" dirty="0"/>
                        <a:t>14.2581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2069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4178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8" y="300357"/>
            <a:ext cx="7054208" cy="1085375"/>
          </a:xfrm>
        </p:spPr>
        <p:txBody>
          <a:bodyPr>
            <a:normAutofit/>
          </a:bodyPr>
          <a:lstStyle/>
          <a:p>
            <a:pPr lvl="0"/>
            <a:r>
              <a:rPr lang="en-GB" dirty="0"/>
              <a:t>Conclusions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5F10-D404-44BB-9FA3-BB375B5A7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508" y="1783789"/>
            <a:ext cx="9917316" cy="3923804"/>
          </a:xfrm>
        </p:spPr>
        <p:txBody>
          <a:bodyPr>
            <a:noAutofit/>
          </a:bodyPr>
          <a:lstStyle/>
          <a:p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 err="1"/>
              <a:t>xxxx</a:t>
            </a:r>
            <a:endParaRPr lang="en-GB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 err="1"/>
              <a:t>xxxx</a:t>
            </a:r>
            <a:endParaRPr lang="en-GB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endParaRPr lang="en-GB" dirty="0"/>
          </a:p>
          <a:p>
            <a:endParaRPr lang="en-GB" sz="2800" b="1" dirty="0"/>
          </a:p>
        </p:txBody>
      </p:sp>
      <p:sp>
        <p:nvSpPr>
          <p:cNvPr id="6" name="5-Point Star 5">
            <a:extLst>
              <a:ext uri="{FF2B5EF4-FFF2-40B4-BE49-F238E27FC236}">
                <a16:creationId xmlns:a16="http://schemas.microsoft.com/office/drawing/2014/main" id="{0B00B7EF-48D2-234D-9812-AC87468C6E22}"/>
              </a:ext>
            </a:extLst>
          </p:cNvPr>
          <p:cNvSpPr/>
          <p:nvPr/>
        </p:nvSpPr>
        <p:spPr>
          <a:xfrm>
            <a:off x="7892716" y="3347634"/>
            <a:ext cx="3827691" cy="3306896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32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6752B999-CAEB-49BE-835B-3CF1107C4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646700"/>
            <a:ext cx="11274552" cy="2488386"/>
          </a:xfrm>
        </p:spPr>
        <p:txBody>
          <a:bodyPr>
            <a:normAutofit/>
          </a:bodyPr>
          <a:lstStyle/>
          <a:p>
            <a:r>
              <a:rPr lang="en-US" sz="5400" dirty="0"/>
              <a:t>Thank you</a:t>
            </a:r>
          </a:p>
          <a:p>
            <a:r>
              <a:rPr lang="en-US" sz="3200" dirty="0"/>
              <a:t>Stacey Jackson</a:t>
            </a:r>
          </a:p>
        </p:txBody>
      </p:sp>
    </p:spTree>
    <p:extLst>
      <p:ext uri="{BB962C8B-B14F-4D97-AF65-F5344CB8AC3E}">
        <p14:creationId xmlns:p14="http://schemas.microsoft.com/office/powerpoint/2010/main" val="2026947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B8C119A6-A268-E948-97D9-A6A85E7C3E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32033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9A233A0B-DFFA-7A4A-941A-D753C05D8979}"/>
              </a:ext>
            </a:extLst>
          </p:cNvPr>
          <p:cNvSpPr txBox="1">
            <a:spLocks/>
          </p:cNvSpPr>
          <p:nvPr/>
        </p:nvSpPr>
        <p:spPr>
          <a:xfrm>
            <a:off x="4662" y="960351"/>
            <a:ext cx="12320337" cy="1348720"/>
          </a:xfrm>
          <a:prstGeom prst="rect">
            <a:avLst/>
          </a:prstGeom>
          <a:gradFill flip="none" rotWithShape="1">
            <a:gsLst>
              <a:gs pos="6000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Appendices</a:t>
            </a:r>
          </a:p>
        </p:txBody>
      </p:sp>
    </p:spTree>
    <p:extLst>
      <p:ext uri="{BB962C8B-B14F-4D97-AF65-F5344CB8AC3E}">
        <p14:creationId xmlns:p14="http://schemas.microsoft.com/office/powerpoint/2010/main" val="1108853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8" y="458606"/>
            <a:ext cx="7577071" cy="1137719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Objective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3ECDB6FB-4C3E-F04F-84D9-799F367059B7}"/>
              </a:ext>
            </a:extLst>
          </p:cNvPr>
          <p:cNvSpPr txBox="1">
            <a:spLocks/>
          </p:cNvSpPr>
          <p:nvPr/>
        </p:nvSpPr>
        <p:spPr>
          <a:xfrm>
            <a:off x="1242768" y="4523361"/>
            <a:ext cx="2342526" cy="877227"/>
          </a:xfrm>
          <a:prstGeom prst="rect">
            <a:avLst/>
          </a:prstGeom>
        </p:spPr>
        <p:txBody>
          <a:bodyPr vert="horz" lIns="3600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9316342-E4C3-3A4A-B481-197F72DCE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507" y="2095533"/>
            <a:ext cx="7816762" cy="3173123"/>
          </a:xfrm>
        </p:spPr>
        <p:txBody>
          <a:bodyPr>
            <a:noAutofit/>
          </a:bodyPr>
          <a:lstStyle/>
          <a:p>
            <a:r>
              <a:rPr lang="en-GB" sz="3200" dirty="0">
                <a:solidFill>
                  <a:schemeClr val="tx1"/>
                </a:solidFill>
              </a:rPr>
              <a:t>Assess the accuracy of predicting a person’s location using </a:t>
            </a:r>
            <a:r>
              <a:rPr lang="en-GB" sz="3200" dirty="0" err="1">
                <a:solidFill>
                  <a:schemeClr val="tx1"/>
                </a:solidFill>
              </a:rPr>
              <a:t>wifi</a:t>
            </a:r>
            <a:r>
              <a:rPr lang="en-GB" sz="3200" dirty="0">
                <a:solidFill>
                  <a:schemeClr val="tx1"/>
                </a:solidFill>
              </a:rPr>
              <a:t> fingerprinting.</a:t>
            </a:r>
          </a:p>
          <a:p>
            <a:endParaRPr lang="en-GB" sz="3200" dirty="0">
              <a:solidFill>
                <a:schemeClr val="tx1"/>
              </a:solidFill>
            </a:endParaRPr>
          </a:p>
          <a:p>
            <a:r>
              <a:rPr lang="en-GB" sz="3200" dirty="0" err="1">
                <a:solidFill>
                  <a:schemeClr val="tx1"/>
                </a:solidFill>
              </a:rPr>
              <a:t>Wifi</a:t>
            </a:r>
            <a:r>
              <a:rPr lang="en-GB" sz="3200" dirty="0">
                <a:solidFill>
                  <a:schemeClr val="tx1"/>
                </a:solidFill>
              </a:rPr>
              <a:t> fingerprinting takes the signals from multiple </a:t>
            </a:r>
            <a:r>
              <a:rPr lang="en-GB" sz="3200" dirty="0" err="1">
                <a:solidFill>
                  <a:schemeClr val="tx1"/>
                </a:solidFill>
              </a:rPr>
              <a:t>wifi</a:t>
            </a:r>
            <a:r>
              <a:rPr lang="en-GB" sz="3200" dirty="0">
                <a:solidFill>
                  <a:schemeClr val="tx1"/>
                </a:solidFill>
              </a:rPr>
              <a:t> hotspots within a building to determine location.</a:t>
            </a:r>
          </a:p>
          <a:p>
            <a:pPr marL="514350" indent="-514350">
              <a:buAutoNum type="arabicPeriod"/>
            </a:pPr>
            <a:endParaRPr lang="en-GB" sz="3200" dirty="0"/>
          </a:p>
          <a:p>
            <a:endParaRPr lang="en-GB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E413B-8014-204D-BE63-6311283E767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26786" y="2175641"/>
            <a:ext cx="3836679" cy="278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68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7" y="300357"/>
            <a:ext cx="9483363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WAP readings for User 6 and Phone 19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09D3B5-FB71-6940-BD03-CD587B4988A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8507" y="2268929"/>
            <a:ext cx="5395563" cy="332983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E1FFB6C-E7B2-6B4C-B7C2-CC4BA5F064C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40284" y="2268929"/>
            <a:ext cx="5209583" cy="32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335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62" y="18421"/>
            <a:ext cx="10281391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the floors in Building 0: confusion matrixes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A83DB4C-677D-A247-85AF-86452B5B8F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8197365"/>
              </p:ext>
            </p:extLst>
          </p:nvPr>
        </p:nvGraphicFramePr>
        <p:xfrm>
          <a:off x="1168546" y="2725446"/>
          <a:ext cx="4916384" cy="2794572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229096">
                  <a:extLst>
                    <a:ext uri="{9D8B030D-6E8A-4147-A177-3AD203B41FA5}">
                      <a16:colId xmlns:a16="http://schemas.microsoft.com/office/drawing/2014/main" val="3309955784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2485179494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2804233445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1249790050"/>
                    </a:ext>
                  </a:extLst>
                </a:gridCol>
              </a:tblGrid>
              <a:tr h="69864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9864901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192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877135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727867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238527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494E70E-A402-6D4F-A12E-84EEC4103871}"/>
              </a:ext>
            </a:extLst>
          </p:cNvPr>
          <p:cNvSpPr txBox="1"/>
          <p:nvPr/>
        </p:nvSpPr>
        <p:spPr>
          <a:xfrm>
            <a:off x="2494081" y="1784515"/>
            <a:ext cx="189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Validation 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086931-D534-EF4E-98AA-1E97253BF051}"/>
              </a:ext>
            </a:extLst>
          </p:cNvPr>
          <p:cNvSpPr txBox="1"/>
          <p:nvPr/>
        </p:nvSpPr>
        <p:spPr>
          <a:xfrm rot="16200000">
            <a:off x="-243986" y="3588032"/>
            <a:ext cx="1582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9B6255-9FAE-804E-B13A-0928B08AE75D}"/>
              </a:ext>
            </a:extLst>
          </p:cNvPr>
          <p:cNvSpPr txBox="1"/>
          <p:nvPr/>
        </p:nvSpPr>
        <p:spPr>
          <a:xfrm>
            <a:off x="538529" y="416708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A611B-ECB7-4B4B-B27F-C839FEAE8D4B}"/>
              </a:ext>
            </a:extLst>
          </p:cNvPr>
          <p:cNvSpPr txBox="1"/>
          <p:nvPr/>
        </p:nvSpPr>
        <p:spPr>
          <a:xfrm>
            <a:off x="565842" y="3544083"/>
            <a:ext cx="608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44739B-EBD8-4B43-8603-454B820E55B6}"/>
              </a:ext>
            </a:extLst>
          </p:cNvPr>
          <p:cNvSpPr txBox="1"/>
          <p:nvPr/>
        </p:nvSpPr>
        <p:spPr>
          <a:xfrm>
            <a:off x="762820" y="2805795"/>
            <a:ext cx="234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6840E6-552C-2344-A033-94E6AA8015D4}"/>
              </a:ext>
            </a:extLst>
          </p:cNvPr>
          <p:cNvSpPr txBox="1"/>
          <p:nvPr/>
        </p:nvSpPr>
        <p:spPr>
          <a:xfrm>
            <a:off x="4973914" y="2092542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771A27-9571-0F49-87D2-D3413F07738A}"/>
              </a:ext>
            </a:extLst>
          </p:cNvPr>
          <p:cNvSpPr txBox="1"/>
          <p:nvPr/>
        </p:nvSpPr>
        <p:spPr>
          <a:xfrm>
            <a:off x="2705186" y="210858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A59F37-7FF6-8441-A76F-E3BFEA668753}"/>
              </a:ext>
            </a:extLst>
          </p:cNvPr>
          <p:cNvSpPr txBox="1"/>
          <p:nvPr/>
        </p:nvSpPr>
        <p:spPr>
          <a:xfrm>
            <a:off x="1754614" y="211375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4B7C35-2113-7340-91FC-64F1CC067269}"/>
              </a:ext>
            </a:extLst>
          </p:cNvPr>
          <p:cNvSpPr txBox="1"/>
          <p:nvPr/>
        </p:nvSpPr>
        <p:spPr>
          <a:xfrm>
            <a:off x="1093460" y="5620829"/>
            <a:ext cx="50548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These predictions added to validation set for predicting the longitude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16F5F97-DBB7-1240-B302-9D2A32BFE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128653"/>
              </p:ext>
            </p:extLst>
          </p:nvPr>
        </p:nvGraphicFramePr>
        <p:xfrm>
          <a:off x="6973277" y="2750515"/>
          <a:ext cx="4916384" cy="2794572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229096">
                  <a:extLst>
                    <a:ext uri="{9D8B030D-6E8A-4147-A177-3AD203B41FA5}">
                      <a16:colId xmlns:a16="http://schemas.microsoft.com/office/drawing/2014/main" val="3309955784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2485179494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2804233445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658800734"/>
                    </a:ext>
                  </a:extLst>
                </a:gridCol>
              </a:tblGrid>
              <a:tr h="69864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9864901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183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877135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727867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87546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8B45CD9-FAB8-E64A-B444-99ED39710788}"/>
              </a:ext>
            </a:extLst>
          </p:cNvPr>
          <p:cNvSpPr txBox="1"/>
          <p:nvPr/>
        </p:nvSpPr>
        <p:spPr>
          <a:xfrm>
            <a:off x="8362034" y="1803976"/>
            <a:ext cx="189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Validation set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7B4DE5-84C8-0642-B0BC-CB982FD94D37}"/>
              </a:ext>
            </a:extLst>
          </p:cNvPr>
          <p:cNvSpPr txBox="1"/>
          <p:nvPr/>
        </p:nvSpPr>
        <p:spPr>
          <a:xfrm rot="16200000">
            <a:off x="5640464" y="3630705"/>
            <a:ext cx="1582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CF0D5A-433D-DC4A-848D-D34DA54824D0}"/>
              </a:ext>
            </a:extLst>
          </p:cNvPr>
          <p:cNvSpPr txBox="1"/>
          <p:nvPr/>
        </p:nvSpPr>
        <p:spPr>
          <a:xfrm>
            <a:off x="6395819" y="4207111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D0D6ED-EA32-2444-9074-5ACE3ADD36E4}"/>
              </a:ext>
            </a:extLst>
          </p:cNvPr>
          <p:cNvSpPr txBox="1"/>
          <p:nvPr/>
        </p:nvSpPr>
        <p:spPr>
          <a:xfrm>
            <a:off x="6403823" y="3569150"/>
            <a:ext cx="608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9B950D-5614-9742-8A59-C9E532E5FF79}"/>
              </a:ext>
            </a:extLst>
          </p:cNvPr>
          <p:cNvSpPr txBox="1"/>
          <p:nvPr/>
        </p:nvSpPr>
        <p:spPr>
          <a:xfrm>
            <a:off x="6600801" y="2830862"/>
            <a:ext cx="234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D18C66-5DFC-864D-9E01-1AC910D39392}"/>
              </a:ext>
            </a:extLst>
          </p:cNvPr>
          <p:cNvSpPr txBox="1"/>
          <p:nvPr/>
        </p:nvSpPr>
        <p:spPr>
          <a:xfrm>
            <a:off x="9711741" y="2217360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9772D6-059C-7245-94D0-A1474BC936CD}"/>
              </a:ext>
            </a:extLst>
          </p:cNvPr>
          <p:cNvSpPr txBox="1"/>
          <p:nvPr/>
        </p:nvSpPr>
        <p:spPr>
          <a:xfrm>
            <a:off x="8489538" y="2217360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460D56-0739-FE43-A133-704CB28D6934}"/>
              </a:ext>
            </a:extLst>
          </p:cNvPr>
          <p:cNvSpPr txBox="1"/>
          <p:nvPr/>
        </p:nvSpPr>
        <p:spPr>
          <a:xfrm>
            <a:off x="7476221" y="2221947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F9B855-A9ED-8C4E-9C2C-B5F9048B8818}"/>
              </a:ext>
            </a:extLst>
          </p:cNvPr>
          <p:cNvSpPr txBox="1"/>
          <p:nvPr/>
        </p:nvSpPr>
        <p:spPr>
          <a:xfrm>
            <a:off x="2623802" y="1214617"/>
            <a:ext cx="1894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RF model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62B65B-C1C0-D546-A4E0-9B5A1B1479B3}"/>
              </a:ext>
            </a:extLst>
          </p:cNvPr>
          <p:cNvSpPr txBox="1"/>
          <p:nvPr/>
        </p:nvSpPr>
        <p:spPr>
          <a:xfrm>
            <a:off x="8362033" y="1251443"/>
            <a:ext cx="2350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GBM model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302CC2-327E-AD40-9AFF-C1C9BF5229AA}"/>
              </a:ext>
            </a:extLst>
          </p:cNvPr>
          <p:cNvSpPr txBox="1"/>
          <p:nvPr/>
        </p:nvSpPr>
        <p:spPr>
          <a:xfrm>
            <a:off x="3907998" y="2146262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F4A780-7410-864A-9EEA-CC368B941A5B}"/>
              </a:ext>
            </a:extLst>
          </p:cNvPr>
          <p:cNvSpPr txBox="1"/>
          <p:nvPr/>
        </p:nvSpPr>
        <p:spPr>
          <a:xfrm>
            <a:off x="558289" y="493524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DCA2E7-0BE9-864C-A387-9877ED048DAB}"/>
              </a:ext>
            </a:extLst>
          </p:cNvPr>
          <p:cNvSpPr txBox="1"/>
          <p:nvPr/>
        </p:nvSpPr>
        <p:spPr>
          <a:xfrm>
            <a:off x="10915897" y="2193027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E173DF6-F907-B540-A80C-E845D7A24CEB}"/>
              </a:ext>
            </a:extLst>
          </p:cNvPr>
          <p:cNvSpPr txBox="1"/>
          <p:nvPr/>
        </p:nvSpPr>
        <p:spPr>
          <a:xfrm>
            <a:off x="6383638" y="487223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29" name="5-Point Star 28">
            <a:extLst>
              <a:ext uri="{FF2B5EF4-FFF2-40B4-BE49-F238E27FC236}">
                <a16:creationId xmlns:a16="http://schemas.microsoft.com/office/drawing/2014/main" id="{46E344DB-29F6-454F-A764-C875CAD06207}"/>
              </a:ext>
            </a:extLst>
          </p:cNvPr>
          <p:cNvSpPr/>
          <p:nvPr/>
        </p:nvSpPr>
        <p:spPr>
          <a:xfrm>
            <a:off x="0" y="5273925"/>
            <a:ext cx="1463617" cy="1264477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472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62" y="18421"/>
            <a:ext cx="10281391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the floors in Building 1: confusion matrixes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A83DB4C-677D-A247-85AF-86452B5B8F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747748"/>
              </p:ext>
            </p:extLst>
          </p:nvPr>
        </p:nvGraphicFramePr>
        <p:xfrm>
          <a:off x="1168546" y="2725446"/>
          <a:ext cx="4916384" cy="2794572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229096">
                  <a:extLst>
                    <a:ext uri="{9D8B030D-6E8A-4147-A177-3AD203B41FA5}">
                      <a16:colId xmlns:a16="http://schemas.microsoft.com/office/drawing/2014/main" val="3309955784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2485179494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2804233445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1249790050"/>
                    </a:ext>
                  </a:extLst>
                </a:gridCol>
              </a:tblGrid>
              <a:tr h="69864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9864901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877135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727867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238527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494E70E-A402-6D4F-A12E-84EEC4103871}"/>
              </a:ext>
            </a:extLst>
          </p:cNvPr>
          <p:cNvSpPr txBox="1"/>
          <p:nvPr/>
        </p:nvSpPr>
        <p:spPr>
          <a:xfrm>
            <a:off x="2494081" y="1784515"/>
            <a:ext cx="189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Validation 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086931-D534-EF4E-98AA-1E97253BF051}"/>
              </a:ext>
            </a:extLst>
          </p:cNvPr>
          <p:cNvSpPr txBox="1"/>
          <p:nvPr/>
        </p:nvSpPr>
        <p:spPr>
          <a:xfrm rot="16200000">
            <a:off x="-243986" y="3588032"/>
            <a:ext cx="1582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9B6255-9FAE-804E-B13A-0928B08AE75D}"/>
              </a:ext>
            </a:extLst>
          </p:cNvPr>
          <p:cNvSpPr txBox="1"/>
          <p:nvPr/>
        </p:nvSpPr>
        <p:spPr>
          <a:xfrm>
            <a:off x="538529" y="416708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A611B-ECB7-4B4B-B27F-C839FEAE8D4B}"/>
              </a:ext>
            </a:extLst>
          </p:cNvPr>
          <p:cNvSpPr txBox="1"/>
          <p:nvPr/>
        </p:nvSpPr>
        <p:spPr>
          <a:xfrm>
            <a:off x="565842" y="3544083"/>
            <a:ext cx="608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44739B-EBD8-4B43-8603-454B820E55B6}"/>
              </a:ext>
            </a:extLst>
          </p:cNvPr>
          <p:cNvSpPr txBox="1"/>
          <p:nvPr/>
        </p:nvSpPr>
        <p:spPr>
          <a:xfrm>
            <a:off x="762820" y="2805795"/>
            <a:ext cx="234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6840E6-552C-2344-A033-94E6AA8015D4}"/>
              </a:ext>
            </a:extLst>
          </p:cNvPr>
          <p:cNvSpPr txBox="1"/>
          <p:nvPr/>
        </p:nvSpPr>
        <p:spPr>
          <a:xfrm>
            <a:off x="4973914" y="2092542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771A27-9571-0F49-87D2-D3413F07738A}"/>
              </a:ext>
            </a:extLst>
          </p:cNvPr>
          <p:cNvSpPr txBox="1"/>
          <p:nvPr/>
        </p:nvSpPr>
        <p:spPr>
          <a:xfrm>
            <a:off x="2705186" y="210858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A59F37-7FF6-8441-A76F-E3BFEA668753}"/>
              </a:ext>
            </a:extLst>
          </p:cNvPr>
          <p:cNvSpPr txBox="1"/>
          <p:nvPr/>
        </p:nvSpPr>
        <p:spPr>
          <a:xfrm>
            <a:off x="1754614" y="211375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4B7C35-2113-7340-91FC-64F1CC067269}"/>
              </a:ext>
            </a:extLst>
          </p:cNvPr>
          <p:cNvSpPr txBox="1"/>
          <p:nvPr/>
        </p:nvSpPr>
        <p:spPr>
          <a:xfrm>
            <a:off x="1093460" y="5620829"/>
            <a:ext cx="50548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These predictions added to validation set for predicting the longitude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16F5F97-DBB7-1240-B302-9D2A32BFE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630212"/>
              </p:ext>
            </p:extLst>
          </p:nvPr>
        </p:nvGraphicFramePr>
        <p:xfrm>
          <a:off x="6973277" y="2750515"/>
          <a:ext cx="4916384" cy="2794572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229096">
                  <a:extLst>
                    <a:ext uri="{9D8B030D-6E8A-4147-A177-3AD203B41FA5}">
                      <a16:colId xmlns:a16="http://schemas.microsoft.com/office/drawing/2014/main" val="3309955784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2485179494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2804233445"/>
                    </a:ext>
                  </a:extLst>
                </a:gridCol>
                <a:gridCol w="1229096">
                  <a:extLst>
                    <a:ext uri="{9D8B030D-6E8A-4147-A177-3AD203B41FA5}">
                      <a16:colId xmlns:a16="http://schemas.microsoft.com/office/drawing/2014/main" val="658800734"/>
                    </a:ext>
                  </a:extLst>
                </a:gridCol>
              </a:tblGrid>
              <a:tr h="69864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9864901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877135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727867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875463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8B45CD9-FAB8-E64A-B444-99ED39710788}"/>
              </a:ext>
            </a:extLst>
          </p:cNvPr>
          <p:cNvSpPr txBox="1"/>
          <p:nvPr/>
        </p:nvSpPr>
        <p:spPr>
          <a:xfrm>
            <a:off x="8362034" y="1803976"/>
            <a:ext cx="189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Validation set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7B4DE5-84C8-0642-B0BC-CB982FD94D37}"/>
              </a:ext>
            </a:extLst>
          </p:cNvPr>
          <p:cNvSpPr txBox="1"/>
          <p:nvPr/>
        </p:nvSpPr>
        <p:spPr>
          <a:xfrm rot="16200000">
            <a:off x="5640464" y="3630705"/>
            <a:ext cx="1582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CF0D5A-433D-DC4A-848D-D34DA54824D0}"/>
              </a:ext>
            </a:extLst>
          </p:cNvPr>
          <p:cNvSpPr txBox="1"/>
          <p:nvPr/>
        </p:nvSpPr>
        <p:spPr>
          <a:xfrm>
            <a:off x="6395819" y="4207111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D0D6ED-EA32-2444-9074-5ACE3ADD36E4}"/>
              </a:ext>
            </a:extLst>
          </p:cNvPr>
          <p:cNvSpPr txBox="1"/>
          <p:nvPr/>
        </p:nvSpPr>
        <p:spPr>
          <a:xfrm>
            <a:off x="6403823" y="3569150"/>
            <a:ext cx="608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9B950D-5614-9742-8A59-C9E532E5FF79}"/>
              </a:ext>
            </a:extLst>
          </p:cNvPr>
          <p:cNvSpPr txBox="1"/>
          <p:nvPr/>
        </p:nvSpPr>
        <p:spPr>
          <a:xfrm>
            <a:off x="6600801" y="2830862"/>
            <a:ext cx="234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D18C66-5DFC-864D-9E01-1AC910D39392}"/>
              </a:ext>
            </a:extLst>
          </p:cNvPr>
          <p:cNvSpPr txBox="1"/>
          <p:nvPr/>
        </p:nvSpPr>
        <p:spPr>
          <a:xfrm>
            <a:off x="9711741" y="2217360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9772D6-059C-7245-94D0-A1474BC936CD}"/>
              </a:ext>
            </a:extLst>
          </p:cNvPr>
          <p:cNvSpPr txBox="1"/>
          <p:nvPr/>
        </p:nvSpPr>
        <p:spPr>
          <a:xfrm>
            <a:off x="8489538" y="2217360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460D56-0739-FE43-A133-704CB28D6934}"/>
              </a:ext>
            </a:extLst>
          </p:cNvPr>
          <p:cNvSpPr txBox="1"/>
          <p:nvPr/>
        </p:nvSpPr>
        <p:spPr>
          <a:xfrm>
            <a:off x="7476221" y="2221947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F9B855-A9ED-8C4E-9C2C-B5F9048B8818}"/>
              </a:ext>
            </a:extLst>
          </p:cNvPr>
          <p:cNvSpPr txBox="1"/>
          <p:nvPr/>
        </p:nvSpPr>
        <p:spPr>
          <a:xfrm>
            <a:off x="2623802" y="1214617"/>
            <a:ext cx="1894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RF model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62B65B-C1C0-D546-A4E0-9B5A1B1479B3}"/>
              </a:ext>
            </a:extLst>
          </p:cNvPr>
          <p:cNvSpPr txBox="1"/>
          <p:nvPr/>
        </p:nvSpPr>
        <p:spPr>
          <a:xfrm>
            <a:off x="8362033" y="1251443"/>
            <a:ext cx="2350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GBM model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302CC2-327E-AD40-9AFF-C1C9BF5229AA}"/>
              </a:ext>
            </a:extLst>
          </p:cNvPr>
          <p:cNvSpPr txBox="1"/>
          <p:nvPr/>
        </p:nvSpPr>
        <p:spPr>
          <a:xfrm>
            <a:off x="3907998" y="2146262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F4A780-7410-864A-9EEA-CC368B941A5B}"/>
              </a:ext>
            </a:extLst>
          </p:cNvPr>
          <p:cNvSpPr txBox="1"/>
          <p:nvPr/>
        </p:nvSpPr>
        <p:spPr>
          <a:xfrm>
            <a:off x="558289" y="493524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DCA2E7-0BE9-864C-A387-9877ED048DAB}"/>
              </a:ext>
            </a:extLst>
          </p:cNvPr>
          <p:cNvSpPr txBox="1"/>
          <p:nvPr/>
        </p:nvSpPr>
        <p:spPr>
          <a:xfrm>
            <a:off x="10915897" y="2193027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E173DF6-F907-B540-A80C-E845D7A24CEB}"/>
              </a:ext>
            </a:extLst>
          </p:cNvPr>
          <p:cNvSpPr txBox="1"/>
          <p:nvPr/>
        </p:nvSpPr>
        <p:spPr>
          <a:xfrm>
            <a:off x="6383638" y="487223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29" name="5-Point Star 28">
            <a:extLst>
              <a:ext uri="{FF2B5EF4-FFF2-40B4-BE49-F238E27FC236}">
                <a16:creationId xmlns:a16="http://schemas.microsoft.com/office/drawing/2014/main" id="{46E344DB-29F6-454F-A764-C875CAD06207}"/>
              </a:ext>
            </a:extLst>
          </p:cNvPr>
          <p:cNvSpPr/>
          <p:nvPr/>
        </p:nvSpPr>
        <p:spPr>
          <a:xfrm>
            <a:off x="0" y="5273925"/>
            <a:ext cx="1463617" cy="1264477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515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8" y="300357"/>
            <a:ext cx="7054208" cy="1039712"/>
          </a:xfrm>
        </p:spPr>
        <p:txBody>
          <a:bodyPr>
            <a:normAutofit/>
          </a:bodyPr>
          <a:lstStyle/>
          <a:p>
            <a:pPr lvl="0"/>
            <a:r>
              <a:rPr lang="en-GB" dirty="0"/>
              <a:t>The modelling process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1F0ADEA9-54A3-264F-8FE4-586989484AE0}"/>
              </a:ext>
            </a:extLst>
          </p:cNvPr>
          <p:cNvSpPr/>
          <p:nvPr/>
        </p:nvSpPr>
        <p:spPr>
          <a:xfrm>
            <a:off x="6626252" y="642166"/>
            <a:ext cx="2680138" cy="1824077"/>
          </a:xfrm>
          <a:prstGeom prst="rightArrow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B8775C-5FBC-6B4A-BACF-22DD38FE8FC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65012" y="2342256"/>
            <a:ext cx="2301766" cy="23017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200D50-3B02-E64A-A0B0-16163A6C6C9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556239" y="458606"/>
            <a:ext cx="1706885" cy="17068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C28C95-E906-AF4A-9BE1-ADED6908A15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72936" y="2095532"/>
            <a:ext cx="3989013" cy="398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391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512" y="156193"/>
            <a:ext cx="7577071" cy="1137719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Overview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3ECDB6FB-4C3E-F04F-84D9-799F367059B7}"/>
              </a:ext>
            </a:extLst>
          </p:cNvPr>
          <p:cNvSpPr txBox="1">
            <a:spLocks/>
          </p:cNvSpPr>
          <p:nvPr/>
        </p:nvSpPr>
        <p:spPr>
          <a:xfrm>
            <a:off x="1242768" y="4523361"/>
            <a:ext cx="2342526" cy="877227"/>
          </a:xfrm>
          <a:prstGeom prst="rect">
            <a:avLst/>
          </a:prstGeom>
        </p:spPr>
        <p:txBody>
          <a:bodyPr vert="horz" lIns="3600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9316342-E4C3-3A4A-B481-197F72DCE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5070" y="1293912"/>
            <a:ext cx="5221330" cy="4344818"/>
          </a:xfrm>
        </p:spPr>
        <p:txBody>
          <a:bodyPr>
            <a:noAutofit/>
          </a:bodyPr>
          <a:lstStyle/>
          <a:p>
            <a:endParaRPr lang="en-GB" sz="28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</a:rPr>
              <a:t>Three buildings at </a:t>
            </a:r>
            <a:br>
              <a:rPr lang="en-GB" sz="2800" dirty="0">
                <a:solidFill>
                  <a:schemeClr val="tx1"/>
                </a:solidFill>
              </a:rPr>
            </a:br>
            <a:r>
              <a:rPr lang="en-GB" sz="2800" dirty="0" err="1">
                <a:solidFill>
                  <a:schemeClr val="tx1"/>
                </a:solidFill>
              </a:rPr>
              <a:t>Universitat</a:t>
            </a:r>
            <a:r>
              <a:rPr lang="en-GB" sz="2800" dirty="0">
                <a:solidFill>
                  <a:schemeClr val="tx1"/>
                </a:solidFill>
              </a:rPr>
              <a:t> </a:t>
            </a:r>
            <a:r>
              <a:rPr lang="en-GB" sz="2800" dirty="0" err="1">
                <a:solidFill>
                  <a:schemeClr val="tx1"/>
                </a:solidFill>
              </a:rPr>
              <a:t>Jaume</a:t>
            </a:r>
            <a:r>
              <a:rPr lang="en-GB" sz="2800" dirty="0">
                <a:solidFill>
                  <a:schemeClr val="tx1"/>
                </a:solidFill>
              </a:rPr>
              <a:t> 1 in Valencia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</a:rPr>
              <a:t>Xxx </a:t>
            </a:r>
            <a:r>
              <a:rPr lang="en-GB" sz="2800" dirty="0" err="1">
                <a:solidFill>
                  <a:schemeClr val="tx1"/>
                </a:solidFill>
              </a:rPr>
              <a:t>wifi</a:t>
            </a:r>
            <a:r>
              <a:rPr lang="en-GB" sz="2800" dirty="0">
                <a:solidFill>
                  <a:schemeClr val="tx1"/>
                </a:solidFill>
              </a:rPr>
              <a:t> hotspots (or WAPs)</a:t>
            </a:r>
          </a:p>
          <a:p>
            <a:endParaRPr lang="en-GB" sz="28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</a:rPr>
              <a:t>Training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</a:rPr>
              <a:t>Validation data</a:t>
            </a:r>
          </a:p>
          <a:p>
            <a:endParaRPr lang="en-GB" sz="2800" dirty="0">
              <a:solidFill>
                <a:schemeClr val="tx1"/>
              </a:solidFill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  <a:p>
            <a:endParaRPr lang="en-GB" sz="3200" dirty="0"/>
          </a:p>
          <a:p>
            <a:endParaRPr lang="en-GB" sz="3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BC76BA-D072-5249-97A9-C7B6BC14F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850" y="1596325"/>
            <a:ext cx="6881953" cy="42471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8A54C4-AF05-AD49-A6D4-14EB0E48ADA6}"/>
              </a:ext>
            </a:extLst>
          </p:cNvPr>
          <p:cNvSpPr txBox="1"/>
          <p:nvPr/>
        </p:nvSpPr>
        <p:spPr>
          <a:xfrm>
            <a:off x="7439187" y="1758161"/>
            <a:ext cx="1657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Building 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6E063D-C4F6-9540-8A10-4D155AD91B60}"/>
              </a:ext>
            </a:extLst>
          </p:cNvPr>
          <p:cNvSpPr txBox="1"/>
          <p:nvPr/>
        </p:nvSpPr>
        <p:spPr>
          <a:xfrm>
            <a:off x="8767826" y="2617900"/>
            <a:ext cx="1657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Building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8196F0-5F91-6645-9069-AC3819BB7139}"/>
              </a:ext>
            </a:extLst>
          </p:cNvPr>
          <p:cNvSpPr txBox="1"/>
          <p:nvPr/>
        </p:nvSpPr>
        <p:spPr>
          <a:xfrm>
            <a:off x="10295034" y="3535233"/>
            <a:ext cx="1657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Building 2</a:t>
            </a:r>
          </a:p>
        </p:txBody>
      </p:sp>
    </p:spTree>
    <p:extLst>
      <p:ext uri="{BB962C8B-B14F-4D97-AF65-F5344CB8AC3E}">
        <p14:creationId xmlns:p14="http://schemas.microsoft.com/office/powerpoint/2010/main" val="2455694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8" y="300357"/>
            <a:ext cx="7054208" cy="1085375"/>
          </a:xfrm>
        </p:spPr>
        <p:txBody>
          <a:bodyPr>
            <a:normAutofit/>
          </a:bodyPr>
          <a:lstStyle/>
          <a:p>
            <a:pPr lvl="0"/>
            <a:r>
              <a:rPr lang="en-GB" dirty="0"/>
              <a:t>Conclusions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5F10-D404-44BB-9FA3-BB375B5A7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508" y="1783789"/>
            <a:ext cx="9917316" cy="3923804"/>
          </a:xfrm>
        </p:spPr>
        <p:txBody>
          <a:bodyPr>
            <a:noAutofit/>
          </a:bodyPr>
          <a:lstStyle/>
          <a:p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 err="1"/>
              <a:t>xxxx</a:t>
            </a:r>
            <a:endParaRPr lang="en-GB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 err="1"/>
              <a:t>xxxx</a:t>
            </a:r>
            <a:endParaRPr lang="en-GB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endParaRPr lang="en-GB" dirty="0"/>
          </a:p>
          <a:p>
            <a:endParaRPr lang="en-GB" sz="2800" b="1" dirty="0"/>
          </a:p>
        </p:txBody>
      </p:sp>
      <p:sp>
        <p:nvSpPr>
          <p:cNvPr id="6" name="5-Point Star 5">
            <a:extLst>
              <a:ext uri="{FF2B5EF4-FFF2-40B4-BE49-F238E27FC236}">
                <a16:creationId xmlns:a16="http://schemas.microsoft.com/office/drawing/2014/main" id="{0B00B7EF-48D2-234D-9812-AC87468C6E22}"/>
              </a:ext>
            </a:extLst>
          </p:cNvPr>
          <p:cNvSpPr/>
          <p:nvPr/>
        </p:nvSpPr>
        <p:spPr>
          <a:xfrm>
            <a:off x="7892716" y="3347634"/>
            <a:ext cx="3827691" cy="3306896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6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8" y="458606"/>
            <a:ext cx="7577071" cy="1137719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Important points from the background information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3ECDB6FB-4C3E-F04F-84D9-799F367059B7}"/>
              </a:ext>
            </a:extLst>
          </p:cNvPr>
          <p:cNvSpPr txBox="1">
            <a:spLocks/>
          </p:cNvSpPr>
          <p:nvPr/>
        </p:nvSpPr>
        <p:spPr>
          <a:xfrm>
            <a:off x="1242768" y="4523361"/>
            <a:ext cx="2342526" cy="877227"/>
          </a:xfrm>
          <a:prstGeom prst="rect">
            <a:avLst/>
          </a:prstGeom>
        </p:spPr>
        <p:txBody>
          <a:bodyPr vert="horz" lIns="3600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9316342-E4C3-3A4A-B481-197F72DCE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508" y="1950170"/>
            <a:ext cx="8320990" cy="4194908"/>
          </a:xfrm>
        </p:spPr>
        <p:txBody>
          <a:bodyPr>
            <a:noAutofit/>
          </a:bodyPr>
          <a:lstStyle/>
          <a:p>
            <a:endParaRPr lang="en-GB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1"/>
                </a:solidFill>
              </a:rPr>
              <a:t>Signal strength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1"/>
                </a:solidFill>
              </a:rPr>
              <a:t>Signal range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494F1F-3793-B143-B2BF-23B3446A1E7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75587" y="2898183"/>
            <a:ext cx="3186362" cy="318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18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8" y="731041"/>
            <a:ext cx="8163602" cy="829745"/>
          </a:xfrm>
        </p:spPr>
        <p:txBody>
          <a:bodyPr>
            <a:normAutofit fontScale="90000"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Outcomes from investigating the dataset  applied to training and validation sets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DB31073-83AA-5F4F-BFB3-20626FCE6945}"/>
              </a:ext>
            </a:extLst>
          </p:cNvPr>
          <p:cNvSpPr txBox="1">
            <a:spLocks/>
          </p:cNvSpPr>
          <p:nvPr/>
        </p:nvSpPr>
        <p:spPr>
          <a:xfrm>
            <a:off x="517304" y="5219826"/>
            <a:ext cx="3144645" cy="1154950"/>
          </a:xfrm>
          <a:prstGeom prst="rect">
            <a:avLst/>
          </a:prstGeom>
        </p:spPr>
        <p:txBody>
          <a:bodyPr vert="horz" lIns="3600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32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C15E47-14A1-9540-92E8-7560C61CB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95550" y="2031512"/>
            <a:ext cx="3197098" cy="4045107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1"/>
                </a:solidFill>
              </a:rPr>
              <a:t>WAPs with a mean of 100 (55 in total)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1"/>
                </a:solidFill>
              </a:rPr>
              <a:t>User6’s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1"/>
                </a:solidFill>
              </a:rPr>
              <a:t>WAPs with a low variance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1"/>
                </a:solidFill>
              </a:rPr>
              <a:t>Relative position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1"/>
                </a:solidFill>
              </a:rPr>
              <a:t>Space ID (room)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1"/>
                </a:solidFill>
              </a:rPr>
              <a:t>Timestamp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74D2A6-25BD-FB4C-9CBE-0B9C7D7533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rcRect l="17659" r="11891" b="7707"/>
          <a:stretch/>
        </p:blipFill>
        <p:spPr>
          <a:xfrm>
            <a:off x="838508" y="1998287"/>
            <a:ext cx="1393527" cy="19692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BF76DF-5881-4B4E-839D-53633C3357F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42918" y="2272958"/>
            <a:ext cx="1527976" cy="15310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588928-BF27-9B4C-A847-FEC2A145424F}"/>
              </a:ext>
            </a:extLst>
          </p:cNvPr>
          <p:cNvSpPr txBox="1"/>
          <p:nvPr/>
        </p:nvSpPr>
        <p:spPr>
          <a:xfrm>
            <a:off x="764655" y="4038903"/>
            <a:ext cx="1541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Deleted</a:t>
            </a:r>
            <a:endParaRPr lang="en-US" sz="2800" b="1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C0E4156-C6FC-BA4E-BA94-2F1D029EB156}"/>
              </a:ext>
            </a:extLst>
          </p:cNvPr>
          <p:cNvSpPr txBox="1">
            <a:spLocks/>
          </p:cNvSpPr>
          <p:nvPr/>
        </p:nvSpPr>
        <p:spPr>
          <a:xfrm>
            <a:off x="8235209" y="2373469"/>
            <a:ext cx="3197098" cy="2846357"/>
          </a:xfrm>
          <a:prstGeom prst="rect">
            <a:avLst/>
          </a:prstGeom>
        </p:spPr>
        <p:txBody>
          <a:bodyPr vert="horz" lIns="3600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700" dirty="0">
                <a:solidFill>
                  <a:schemeClr val="tx1"/>
                </a:solidFill>
              </a:rPr>
              <a:t>WAP values of 100 with -105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523FD6-AA84-8642-995B-DB7C739FCC3C}"/>
              </a:ext>
            </a:extLst>
          </p:cNvPr>
          <p:cNvSpPr txBox="1"/>
          <p:nvPr/>
        </p:nvSpPr>
        <p:spPr>
          <a:xfrm>
            <a:off x="6563369" y="3936567"/>
            <a:ext cx="22082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Replaced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96035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7" y="300357"/>
            <a:ext cx="9483363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the building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175B5DF-F003-474D-9F0C-D56BC7AF7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509" y="1622014"/>
            <a:ext cx="3444734" cy="704091"/>
          </a:xfrm>
        </p:spPr>
        <p:txBody>
          <a:bodyPr>
            <a:noAutofit/>
          </a:bodyPr>
          <a:lstStyle/>
          <a:p>
            <a:r>
              <a:rPr lang="en-GB" sz="2400" dirty="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B32ED75-774D-FA4A-9D49-1161E4C956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8546" t="9122" r="40514" b="10264"/>
          <a:stretch/>
        </p:blipFill>
        <p:spPr>
          <a:xfrm>
            <a:off x="7849442" y="2643557"/>
            <a:ext cx="1315453" cy="2037347"/>
          </a:xfrm>
          <a:prstGeom prst="rect">
            <a:avLst/>
          </a:prstGeom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6B368C-9FCB-BA49-A97C-24FC514903C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8508" y="2467649"/>
            <a:ext cx="2738882" cy="198907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D021646-F2EC-AC4F-8A30-B83778727747}"/>
              </a:ext>
            </a:extLst>
          </p:cNvPr>
          <p:cNvSpPr txBox="1"/>
          <p:nvPr/>
        </p:nvSpPr>
        <p:spPr>
          <a:xfrm>
            <a:off x="4721336" y="2931795"/>
            <a:ext cx="19437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RF and KNN prediction models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DFE59FFB-F450-1F49-88D4-FE219E9DDBD7}"/>
              </a:ext>
            </a:extLst>
          </p:cNvPr>
          <p:cNvSpPr/>
          <p:nvPr/>
        </p:nvSpPr>
        <p:spPr>
          <a:xfrm>
            <a:off x="3714273" y="3271847"/>
            <a:ext cx="885515" cy="594300"/>
          </a:xfrm>
          <a:prstGeom prst="rightArrow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0ADF0518-C290-8147-B8D9-5CB4E7DF66B1}"/>
              </a:ext>
            </a:extLst>
          </p:cNvPr>
          <p:cNvSpPr/>
          <p:nvPr/>
        </p:nvSpPr>
        <p:spPr>
          <a:xfrm>
            <a:off x="6789683" y="3271847"/>
            <a:ext cx="1019352" cy="594300"/>
          </a:xfrm>
          <a:prstGeom prst="rightArrow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FADAEC-D746-7B49-86EC-AFA74889CB8C}"/>
              </a:ext>
            </a:extLst>
          </p:cNvPr>
          <p:cNvSpPr txBox="1"/>
          <p:nvPr/>
        </p:nvSpPr>
        <p:spPr>
          <a:xfrm>
            <a:off x="1221701" y="1826103"/>
            <a:ext cx="292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Training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6D153ED-D998-0847-A87F-5428EDCF55AF}"/>
              </a:ext>
            </a:extLst>
          </p:cNvPr>
          <p:cNvSpPr txBox="1"/>
          <p:nvPr/>
        </p:nvSpPr>
        <p:spPr>
          <a:xfrm>
            <a:off x="1358821" y="4575049"/>
            <a:ext cx="292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520 WAPs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FEA0F0E-4238-FE49-9DDE-0481B0A51C4B}"/>
              </a:ext>
            </a:extLst>
          </p:cNvPr>
          <p:cNvSpPr txBox="1"/>
          <p:nvPr/>
        </p:nvSpPr>
        <p:spPr>
          <a:xfrm>
            <a:off x="7973971" y="4701949"/>
            <a:ext cx="36972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Using the validation set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14D6F5-8BD5-5F44-B480-033618081530}"/>
              </a:ext>
            </a:extLst>
          </p:cNvPr>
          <p:cNvSpPr txBox="1"/>
          <p:nvPr/>
        </p:nvSpPr>
        <p:spPr>
          <a:xfrm>
            <a:off x="8723582" y="1743641"/>
            <a:ext cx="2198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Predictions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B9E30B2-808C-AF44-9A68-635CE7722B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8546" t="9122" r="40514" b="10264"/>
          <a:stretch/>
        </p:blipFill>
        <p:spPr>
          <a:xfrm>
            <a:off x="9164895" y="2609519"/>
            <a:ext cx="1315453" cy="2037347"/>
          </a:xfrm>
          <a:prstGeom prst="rect">
            <a:avLst/>
          </a:prstGeom>
          <a:ln>
            <a:noFill/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D00A9C0-A22D-344B-9F3B-AE08DBBAB3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8546" t="9122" r="40514" b="10264"/>
          <a:stretch/>
        </p:blipFill>
        <p:spPr>
          <a:xfrm>
            <a:off x="10495829" y="2609519"/>
            <a:ext cx="1315453" cy="203734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830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07" y="300357"/>
            <a:ext cx="9483363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the building: accuracy of the models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38D1E8A-65EE-1F43-A9B3-A3510F215E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9424369"/>
              </p:ext>
            </p:extLst>
          </p:nvPr>
        </p:nvGraphicFramePr>
        <p:xfrm>
          <a:off x="1627684" y="1728143"/>
          <a:ext cx="8694186" cy="374384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98062">
                  <a:extLst>
                    <a:ext uri="{9D8B030D-6E8A-4147-A177-3AD203B41FA5}">
                      <a16:colId xmlns:a16="http://schemas.microsoft.com/office/drawing/2014/main" val="3758699943"/>
                    </a:ext>
                  </a:extLst>
                </a:gridCol>
                <a:gridCol w="2898062">
                  <a:extLst>
                    <a:ext uri="{9D8B030D-6E8A-4147-A177-3AD203B41FA5}">
                      <a16:colId xmlns:a16="http://schemas.microsoft.com/office/drawing/2014/main" val="2930119144"/>
                    </a:ext>
                  </a:extLst>
                </a:gridCol>
                <a:gridCol w="2898062">
                  <a:extLst>
                    <a:ext uri="{9D8B030D-6E8A-4147-A177-3AD203B41FA5}">
                      <a16:colId xmlns:a16="http://schemas.microsoft.com/office/drawing/2014/main" val="4034641612"/>
                    </a:ext>
                  </a:extLst>
                </a:gridCol>
              </a:tblGrid>
              <a:tr h="124794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40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Kappa</a:t>
                      </a:r>
                      <a:endParaRPr kumimoji="0" lang="en-US" sz="4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0973574"/>
                  </a:ext>
                </a:extLst>
              </a:tr>
              <a:tr h="1247949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RF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0.9964</a:t>
                      </a:r>
                      <a:r>
                        <a:rPr lang="en-GB" sz="3600" dirty="0">
                          <a:effectLst/>
                        </a:rPr>
                        <a:t> </a:t>
                      </a:r>
                      <a:endParaRPr 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0.9943</a:t>
                      </a:r>
                      <a:r>
                        <a:rPr lang="en-GB" sz="3600" dirty="0">
                          <a:effectLst/>
                        </a:rPr>
                        <a:t> </a:t>
                      </a:r>
                      <a:endParaRPr lang="en-US" sz="3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8088073"/>
                  </a:ext>
                </a:extLst>
              </a:tr>
              <a:tr h="1247949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0.970297</a:t>
                      </a:r>
                      <a:r>
                        <a:rPr lang="en-GB" sz="3600" dirty="0">
                          <a:effectLst/>
                        </a:rPr>
                        <a:t> </a:t>
                      </a:r>
                      <a:endParaRPr 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0.953413</a:t>
                      </a:r>
                      <a:r>
                        <a:rPr lang="en-GB" sz="3200" dirty="0">
                          <a:effectLst/>
                        </a:rPr>
                        <a:t> </a:t>
                      </a:r>
                      <a:endParaRPr lang="en-US" sz="3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206905"/>
                  </a:ext>
                </a:extLst>
              </a:tr>
            </a:tbl>
          </a:graphicData>
        </a:graphic>
      </p:graphicFrame>
      <p:sp>
        <p:nvSpPr>
          <p:cNvPr id="5" name="5-Point Star 4">
            <a:extLst>
              <a:ext uri="{FF2B5EF4-FFF2-40B4-BE49-F238E27FC236}">
                <a16:creationId xmlns:a16="http://schemas.microsoft.com/office/drawing/2014/main" id="{6FB63082-8922-084B-B618-FFC80A03346B}"/>
              </a:ext>
            </a:extLst>
          </p:cNvPr>
          <p:cNvSpPr/>
          <p:nvPr/>
        </p:nvSpPr>
        <p:spPr>
          <a:xfrm>
            <a:off x="482046" y="2809873"/>
            <a:ext cx="1463617" cy="1264477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4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62" y="18421"/>
            <a:ext cx="9483363" cy="1039712"/>
          </a:xfrm>
        </p:spPr>
        <p:txBody>
          <a:bodyPr>
            <a:normAutofit/>
          </a:bodyPr>
          <a:lstStyle/>
          <a:p>
            <a:pPr lvl="0"/>
            <a:r>
              <a:rPr lang="en-GB" dirty="0">
                <a:solidFill>
                  <a:schemeClr val="tx2"/>
                </a:solidFill>
              </a:rPr>
              <a:t>Predicting the building: confusion matrixes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A83DB4C-677D-A247-85AF-86452B5B8F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810098"/>
              </p:ext>
            </p:extLst>
          </p:nvPr>
        </p:nvGraphicFramePr>
        <p:xfrm>
          <a:off x="1168546" y="2725446"/>
          <a:ext cx="4916385" cy="2095929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638795">
                  <a:extLst>
                    <a:ext uri="{9D8B030D-6E8A-4147-A177-3AD203B41FA5}">
                      <a16:colId xmlns:a16="http://schemas.microsoft.com/office/drawing/2014/main" val="3309955784"/>
                    </a:ext>
                  </a:extLst>
                </a:gridCol>
                <a:gridCol w="1638795">
                  <a:extLst>
                    <a:ext uri="{9D8B030D-6E8A-4147-A177-3AD203B41FA5}">
                      <a16:colId xmlns:a16="http://schemas.microsoft.com/office/drawing/2014/main" val="2485179494"/>
                    </a:ext>
                  </a:extLst>
                </a:gridCol>
                <a:gridCol w="1638795">
                  <a:extLst>
                    <a:ext uri="{9D8B030D-6E8A-4147-A177-3AD203B41FA5}">
                      <a16:colId xmlns:a16="http://schemas.microsoft.com/office/drawing/2014/main" val="2804233445"/>
                    </a:ext>
                  </a:extLst>
                </a:gridCol>
              </a:tblGrid>
              <a:tr h="69864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9864901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304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877135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268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72786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494E70E-A402-6D4F-A12E-84EEC4103871}"/>
              </a:ext>
            </a:extLst>
          </p:cNvPr>
          <p:cNvSpPr txBox="1"/>
          <p:nvPr/>
        </p:nvSpPr>
        <p:spPr>
          <a:xfrm>
            <a:off x="2494081" y="1784515"/>
            <a:ext cx="189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Validation 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086931-D534-EF4E-98AA-1E97253BF051}"/>
              </a:ext>
            </a:extLst>
          </p:cNvPr>
          <p:cNvSpPr txBox="1"/>
          <p:nvPr/>
        </p:nvSpPr>
        <p:spPr>
          <a:xfrm rot="16200000">
            <a:off x="-243986" y="3588032"/>
            <a:ext cx="1582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9B6255-9FAE-804E-B13A-0928B08AE75D}"/>
              </a:ext>
            </a:extLst>
          </p:cNvPr>
          <p:cNvSpPr txBox="1"/>
          <p:nvPr/>
        </p:nvSpPr>
        <p:spPr>
          <a:xfrm>
            <a:off x="538529" y="4212732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9A611B-ECB7-4B4B-B27F-C839FEAE8D4B}"/>
              </a:ext>
            </a:extLst>
          </p:cNvPr>
          <p:cNvSpPr txBox="1"/>
          <p:nvPr/>
        </p:nvSpPr>
        <p:spPr>
          <a:xfrm>
            <a:off x="565842" y="3544083"/>
            <a:ext cx="608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44739B-EBD8-4B43-8603-454B820E55B6}"/>
              </a:ext>
            </a:extLst>
          </p:cNvPr>
          <p:cNvSpPr txBox="1"/>
          <p:nvPr/>
        </p:nvSpPr>
        <p:spPr>
          <a:xfrm>
            <a:off x="762820" y="2805795"/>
            <a:ext cx="234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6840E6-552C-2344-A033-94E6AA8015D4}"/>
              </a:ext>
            </a:extLst>
          </p:cNvPr>
          <p:cNvSpPr txBox="1"/>
          <p:nvPr/>
        </p:nvSpPr>
        <p:spPr>
          <a:xfrm>
            <a:off x="4973914" y="2092542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771A27-9571-0F49-87D2-D3413F07738A}"/>
              </a:ext>
            </a:extLst>
          </p:cNvPr>
          <p:cNvSpPr txBox="1"/>
          <p:nvPr/>
        </p:nvSpPr>
        <p:spPr>
          <a:xfrm>
            <a:off x="3287069" y="210858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A59F37-7FF6-8441-A76F-E3BFEA668753}"/>
              </a:ext>
            </a:extLst>
          </p:cNvPr>
          <p:cNvSpPr txBox="1"/>
          <p:nvPr/>
        </p:nvSpPr>
        <p:spPr>
          <a:xfrm>
            <a:off x="1754614" y="2113753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4B7C35-2113-7340-91FC-64F1CC067269}"/>
              </a:ext>
            </a:extLst>
          </p:cNvPr>
          <p:cNvSpPr txBox="1"/>
          <p:nvPr/>
        </p:nvSpPr>
        <p:spPr>
          <a:xfrm>
            <a:off x="1030060" y="4993054"/>
            <a:ext cx="50548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These predictions added to validation set for predicting the floor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16F5F97-DBB7-1240-B302-9D2A32BFE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258402"/>
              </p:ext>
            </p:extLst>
          </p:nvPr>
        </p:nvGraphicFramePr>
        <p:xfrm>
          <a:off x="6973277" y="2750515"/>
          <a:ext cx="4916385" cy="2095929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638795">
                  <a:extLst>
                    <a:ext uri="{9D8B030D-6E8A-4147-A177-3AD203B41FA5}">
                      <a16:colId xmlns:a16="http://schemas.microsoft.com/office/drawing/2014/main" val="3309955784"/>
                    </a:ext>
                  </a:extLst>
                </a:gridCol>
                <a:gridCol w="1638795">
                  <a:extLst>
                    <a:ext uri="{9D8B030D-6E8A-4147-A177-3AD203B41FA5}">
                      <a16:colId xmlns:a16="http://schemas.microsoft.com/office/drawing/2014/main" val="2485179494"/>
                    </a:ext>
                  </a:extLst>
                </a:gridCol>
                <a:gridCol w="1638795">
                  <a:extLst>
                    <a:ext uri="{9D8B030D-6E8A-4147-A177-3AD203B41FA5}">
                      <a16:colId xmlns:a16="http://schemas.microsoft.com/office/drawing/2014/main" val="2804233445"/>
                    </a:ext>
                  </a:extLst>
                </a:gridCol>
              </a:tblGrid>
              <a:tr h="69864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9864901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306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877135"/>
                  </a:ext>
                </a:extLst>
              </a:tr>
              <a:tr h="6986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F5779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263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72786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8B45CD9-FAB8-E64A-B444-99ED39710788}"/>
              </a:ext>
            </a:extLst>
          </p:cNvPr>
          <p:cNvSpPr txBox="1"/>
          <p:nvPr/>
        </p:nvSpPr>
        <p:spPr>
          <a:xfrm>
            <a:off x="8362034" y="1803976"/>
            <a:ext cx="189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Validation set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7B4DE5-84C8-0642-B0BC-CB982FD94D37}"/>
              </a:ext>
            </a:extLst>
          </p:cNvPr>
          <p:cNvSpPr txBox="1"/>
          <p:nvPr/>
        </p:nvSpPr>
        <p:spPr>
          <a:xfrm rot="16200000">
            <a:off x="5640464" y="3630705"/>
            <a:ext cx="1582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CF0D5A-433D-DC4A-848D-D34DA54824D0}"/>
              </a:ext>
            </a:extLst>
          </p:cNvPr>
          <p:cNvSpPr txBox="1"/>
          <p:nvPr/>
        </p:nvSpPr>
        <p:spPr>
          <a:xfrm>
            <a:off x="6376510" y="4206805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D0D6ED-EA32-2444-9074-5ACE3ADD36E4}"/>
              </a:ext>
            </a:extLst>
          </p:cNvPr>
          <p:cNvSpPr txBox="1"/>
          <p:nvPr/>
        </p:nvSpPr>
        <p:spPr>
          <a:xfrm>
            <a:off x="6403823" y="3569150"/>
            <a:ext cx="608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9B950D-5614-9742-8A59-C9E532E5FF79}"/>
              </a:ext>
            </a:extLst>
          </p:cNvPr>
          <p:cNvSpPr txBox="1"/>
          <p:nvPr/>
        </p:nvSpPr>
        <p:spPr>
          <a:xfrm>
            <a:off x="6600801" y="2830862"/>
            <a:ext cx="234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D18C66-5DFC-864D-9E01-1AC910D39392}"/>
              </a:ext>
            </a:extLst>
          </p:cNvPr>
          <p:cNvSpPr txBox="1"/>
          <p:nvPr/>
        </p:nvSpPr>
        <p:spPr>
          <a:xfrm>
            <a:off x="10712145" y="2217361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9772D6-059C-7245-94D0-A1474BC936CD}"/>
              </a:ext>
            </a:extLst>
          </p:cNvPr>
          <p:cNvSpPr txBox="1"/>
          <p:nvPr/>
        </p:nvSpPr>
        <p:spPr>
          <a:xfrm>
            <a:off x="9025300" y="2233402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460D56-0739-FE43-A133-704CB28D6934}"/>
              </a:ext>
            </a:extLst>
          </p:cNvPr>
          <p:cNvSpPr txBox="1"/>
          <p:nvPr/>
        </p:nvSpPr>
        <p:spPr>
          <a:xfrm>
            <a:off x="7476221" y="2221947"/>
            <a:ext cx="669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F9B855-A9ED-8C4E-9C2C-B5F9048B8818}"/>
              </a:ext>
            </a:extLst>
          </p:cNvPr>
          <p:cNvSpPr txBox="1"/>
          <p:nvPr/>
        </p:nvSpPr>
        <p:spPr>
          <a:xfrm>
            <a:off x="2623802" y="1214617"/>
            <a:ext cx="1894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RF model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62B65B-C1C0-D546-A4E0-9B5A1B1479B3}"/>
              </a:ext>
            </a:extLst>
          </p:cNvPr>
          <p:cNvSpPr txBox="1"/>
          <p:nvPr/>
        </p:nvSpPr>
        <p:spPr>
          <a:xfrm>
            <a:off x="8362033" y="1251443"/>
            <a:ext cx="2350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GBM model</a:t>
            </a:r>
          </a:p>
        </p:txBody>
      </p:sp>
      <p:sp>
        <p:nvSpPr>
          <p:cNvPr id="24" name="5-Point Star 23">
            <a:extLst>
              <a:ext uri="{FF2B5EF4-FFF2-40B4-BE49-F238E27FC236}">
                <a16:creationId xmlns:a16="http://schemas.microsoft.com/office/drawing/2014/main" id="{0883F9AD-3295-D34D-863E-A726691E6382}"/>
              </a:ext>
            </a:extLst>
          </p:cNvPr>
          <p:cNvSpPr/>
          <p:nvPr/>
        </p:nvSpPr>
        <p:spPr>
          <a:xfrm>
            <a:off x="119778" y="4700666"/>
            <a:ext cx="1463617" cy="1264477"/>
          </a:xfrm>
          <a:prstGeom prst="star5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91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rgbClr val="3F5779"/>
      </a:dk1>
      <a:lt1>
        <a:sysClr val="window" lastClr="FFFFFF"/>
      </a:lt1>
      <a:dk2>
        <a:srgbClr val="96556D"/>
      </a:dk2>
      <a:lt2>
        <a:srgbClr val="3B99BB"/>
      </a:lt2>
      <a:accent1>
        <a:srgbClr val="96556D"/>
      </a:accent1>
      <a:accent2>
        <a:srgbClr val="FFFFFF"/>
      </a:accent2>
      <a:accent3>
        <a:srgbClr val="855939"/>
      </a:accent3>
      <a:accent4>
        <a:srgbClr val="3D8C74"/>
      </a:accent4>
      <a:accent5>
        <a:srgbClr val="999999"/>
      </a:accent5>
      <a:accent6>
        <a:srgbClr val="3B99BB"/>
      </a:accent6>
      <a:hlink>
        <a:srgbClr val="3F5779"/>
      </a:hlink>
      <a:folHlink>
        <a:srgbClr val="3F5779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rgbClr val="6D3B4F">
                <a:alpha val="20000"/>
              </a:srgbClr>
            </a:gs>
            <a:gs pos="100000">
              <a:schemeClr val="bg2">
                <a:alpha val="20000"/>
              </a:schemeClr>
            </a:gs>
          </a:gsLst>
          <a:lin ang="108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Retail_PitchDeck_MO - v7.potx" id="{04ED404D-92C0-42EC-90F3-6105F195F488}" vid="{403B413F-466D-4546-828D-306206A851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662</Words>
  <Application>Microsoft Macintosh PowerPoint</Application>
  <PresentationFormat>Widescreen</PresentationFormat>
  <Paragraphs>456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Tahoma</vt:lpstr>
      <vt:lpstr>Wingdings</vt:lpstr>
      <vt:lpstr>Office Theme</vt:lpstr>
      <vt:lpstr>PowerPoint Presentation</vt:lpstr>
      <vt:lpstr>Objective</vt:lpstr>
      <vt:lpstr>Overview</vt:lpstr>
      <vt:lpstr>Conclusions</vt:lpstr>
      <vt:lpstr>Important points from the background information</vt:lpstr>
      <vt:lpstr>Outcomes from investigating the dataset  applied to training and validation sets</vt:lpstr>
      <vt:lpstr>Predicting the building</vt:lpstr>
      <vt:lpstr>Predicting the building: accuracy of the models</vt:lpstr>
      <vt:lpstr>Predicting the building: confusion matrixes</vt:lpstr>
      <vt:lpstr>Predicting the floor</vt:lpstr>
      <vt:lpstr>Predicting the floors: accuracy of the models</vt:lpstr>
      <vt:lpstr>Predicting the floors in Building 2: confusion matrixes</vt:lpstr>
      <vt:lpstr>Validation sets for predicting longitude</vt:lpstr>
      <vt:lpstr>Predicting longitude: accuracy of the models</vt:lpstr>
      <vt:lpstr>Validation sets for predicting latitude</vt:lpstr>
      <vt:lpstr>Predicting latitude: accuracy of the models</vt:lpstr>
      <vt:lpstr>Conclusions</vt:lpstr>
      <vt:lpstr>PowerPoint Presentation</vt:lpstr>
      <vt:lpstr>PowerPoint Presentation</vt:lpstr>
      <vt:lpstr>WAP readings for User 6 and Phone 19</vt:lpstr>
      <vt:lpstr>Predicting the floors in Building 0: confusion matrixes</vt:lpstr>
      <vt:lpstr>Predicting the floors in Building 1: confusion matrixes</vt:lpstr>
      <vt:lpstr>The modelling process</vt:lpstr>
    </vt:vector>
  </TitlesOfParts>
  <Manager/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/>
  <cp:revision>1</cp:revision>
  <cp:lastPrinted>2019-04-24T06:21:41Z</cp:lastPrinted>
  <dcterms:created xsi:type="dcterms:W3CDTF">2019-03-07T13:58:13Z</dcterms:created>
  <dcterms:modified xsi:type="dcterms:W3CDTF">2019-05-24T10:00:53Z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2018-08-01T18:56:47.5600812Z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